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</p:sldMasterIdLst>
  <p:notesMasterIdLst>
    <p:notesMasterId r:id="rId15"/>
  </p:notesMasterIdLst>
  <p:sldIdLst>
    <p:sldId id="279" r:id="rId2"/>
    <p:sldId id="281" r:id="rId3"/>
    <p:sldId id="293" r:id="rId4"/>
    <p:sldId id="295" r:id="rId5"/>
    <p:sldId id="296" r:id="rId6"/>
    <p:sldId id="283" r:id="rId7"/>
    <p:sldId id="258" r:id="rId8"/>
    <p:sldId id="284" r:id="rId9"/>
    <p:sldId id="286" r:id="rId10"/>
    <p:sldId id="291" r:id="rId11"/>
    <p:sldId id="287" r:id="rId12"/>
    <p:sldId id="288" r:id="rId13"/>
    <p:sldId id="280" r:id="rId1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%20(H&#201;TFA)\COVID-19\COVID_foglalkoztat&#225;s\Foglalkoztat&#225;si%20adatok\LFSQ_URGAN__custom_114439160369531564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%20(H&#201;TFA)\COVID-19\&#225;ll&#225;skeres&#337;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%20(H&#201;TFA)\COVID-19\fiatalok\NEETs_ET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graph!$A$113</c:f>
              <c:strCache>
                <c:ptCount val="1"/>
                <c:pt idx="0">
                  <c:v>From 15 to 19 years</c:v>
                </c:pt>
              </c:strCache>
            </c:strRef>
          </c:tx>
          <c:marker>
            <c:symbol val="none"/>
          </c:marker>
          <c:cat>
            <c:strRef>
              <c:f>graph!$B$112:$L$112</c:f>
              <c:strCache>
                <c:ptCount val="11"/>
                <c:pt idx="0">
                  <c:v>2018-Q1</c:v>
                </c:pt>
                <c:pt idx="1">
                  <c:v>2018-Q2</c:v>
                </c:pt>
                <c:pt idx="2">
                  <c:v>2018-Q3</c:v>
                </c:pt>
                <c:pt idx="3">
                  <c:v>2018-Q4</c:v>
                </c:pt>
                <c:pt idx="4">
                  <c:v>2019-Q1</c:v>
                </c:pt>
                <c:pt idx="5">
                  <c:v>2019-Q2</c:v>
                </c:pt>
                <c:pt idx="6">
                  <c:v>2019-Q3</c:v>
                </c:pt>
                <c:pt idx="7">
                  <c:v>2019-Q4</c:v>
                </c:pt>
                <c:pt idx="8">
                  <c:v>2020-Q1</c:v>
                </c:pt>
                <c:pt idx="9">
                  <c:v>2020-Q2</c:v>
                </c:pt>
                <c:pt idx="10">
                  <c:v>2020-Q3</c:v>
                </c:pt>
              </c:strCache>
            </c:strRef>
          </c:cat>
          <c:val>
            <c:numRef>
              <c:f>graph!$B$113:$L$113</c:f>
              <c:numCache>
                <c:formatCode>#,##0.##########</c:formatCode>
                <c:ptCount val="11"/>
                <c:pt idx="0" formatCode="#,##0">
                  <c:v>20</c:v>
                </c:pt>
                <c:pt idx="1">
                  <c:v>20.7</c:v>
                </c:pt>
                <c:pt idx="2">
                  <c:v>19.899999999999999</c:v>
                </c:pt>
                <c:pt idx="3">
                  <c:v>18.3</c:v>
                </c:pt>
                <c:pt idx="4" formatCode="#,##0">
                  <c:v>19</c:v>
                </c:pt>
                <c:pt idx="5">
                  <c:v>19.2</c:v>
                </c:pt>
                <c:pt idx="6">
                  <c:v>18.7</c:v>
                </c:pt>
                <c:pt idx="7">
                  <c:v>17.899999999999999</c:v>
                </c:pt>
                <c:pt idx="8">
                  <c:v>18.5</c:v>
                </c:pt>
                <c:pt idx="9">
                  <c:v>21.6</c:v>
                </c:pt>
                <c:pt idx="10" formatCode="#,##0.0">
                  <c:v>22.6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graph!$A$114</c:f>
              <c:strCache>
                <c:ptCount val="1"/>
                <c:pt idx="0">
                  <c:v>From 20 to 24 years</c:v>
                </c:pt>
              </c:strCache>
            </c:strRef>
          </c:tx>
          <c:marker>
            <c:symbol val="none"/>
          </c:marker>
          <c:cat>
            <c:strRef>
              <c:f>graph!$B$112:$L$112</c:f>
              <c:strCache>
                <c:ptCount val="11"/>
                <c:pt idx="0">
                  <c:v>2018-Q1</c:v>
                </c:pt>
                <c:pt idx="1">
                  <c:v>2018-Q2</c:v>
                </c:pt>
                <c:pt idx="2">
                  <c:v>2018-Q3</c:v>
                </c:pt>
                <c:pt idx="3">
                  <c:v>2018-Q4</c:v>
                </c:pt>
                <c:pt idx="4">
                  <c:v>2019-Q1</c:v>
                </c:pt>
                <c:pt idx="5">
                  <c:v>2019-Q2</c:v>
                </c:pt>
                <c:pt idx="6">
                  <c:v>2019-Q3</c:v>
                </c:pt>
                <c:pt idx="7">
                  <c:v>2019-Q4</c:v>
                </c:pt>
                <c:pt idx="8">
                  <c:v>2020-Q1</c:v>
                </c:pt>
                <c:pt idx="9">
                  <c:v>2020-Q2</c:v>
                </c:pt>
                <c:pt idx="10">
                  <c:v>2020-Q3</c:v>
                </c:pt>
              </c:strCache>
            </c:strRef>
          </c:cat>
          <c:val>
            <c:numRef>
              <c:f>graph!$B$114:$L$114</c:f>
              <c:numCache>
                <c:formatCode>#,##0.##########</c:formatCode>
                <c:ptCount val="11"/>
                <c:pt idx="0">
                  <c:v>16.100000000000001</c:v>
                </c:pt>
                <c:pt idx="1">
                  <c:v>14.8</c:v>
                </c:pt>
                <c:pt idx="2">
                  <c:v>14.8</c:v>
                </c:pt>
                <c:pt idx="3">
                  <c:v>14.8</c:v>
                </c:pt>
                <c:pt idx="4" formatCode="#,##0">
                  <c:v>15</c:v>
                </c:pt>
                <c:pt idx="5">
                  <c:v>13.6</c:v>
                </c:pt>
                <c:pt idx="6">
                  <c:v>13.8</c:v>
                </c:pt>
                <c:pt idx="7">
                  <c:v>13.8</c:v>
                </c:pt>
                <c:pt idx="8">
                  <c:v>14.3</c:v>
                </c:pt>
                <c:pt idx="9">
                  <c:v>15.1</c:v>
                </c:pt>
                <c:pt idx="10" formatCode="#,##0.0">
                  <c:v>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graph!$A$115</c:f>
              <c:strCache>
                <c:ptCount val="1"/>
                <c:pt idx="0">
                  <c:v>From 25 to 54 years</c:v>
                </c:pt>
              </c:strCache>
            </c:strRef>
          </c:tx>
          <c:marker>
            <c:symbol val="none"/>
          </c:marker>
          <c:cat>
            <c:strRef>
              <c:f>graph!$B$112:$L$112</c:f>
              <c:strCache>
                <c:ptCount val="11"/>
                <c:pt idx="0">
                  <c:v>2018-Q1</c:v>
                </c:pt>
                <c:pt idx="1">
                  <c:v>2018-Q2</c:v>
                </c:pt>
                <c:pt idx="2">
                  <c:v>2018-Q3</c:v>
                </c:pt>
                <c:pt idx="3">
                  <c:v>2018-Q4</c:v>
                </c:pt>
                <c:pt idx="4">
                  <c:v>2019-Q1</c:v>
                </c:pt>
                <c:pt idx="5">
                  <c:v>2019-Q2</c:v>
                </c:pt>
                <c:pt idx="6">
                  <c:v>2019-Q3</c:v>
                </c:pt>
                <c:pt idx="7">
                  <c:v>2019-Q4</c:v>
                </c:pt>
                <c:pt idx="8">
                  <c:v>2020-Q1</c:v>
                </c:pt>
                <c:pt idx="9">
                  <c:v>2020-Q2</c:v>
                </c:pt>
                <c:pt idx="10">
                  <c:v>2020-Q3</c:v>
                </c:pt>
              </c:strCache>
            </c:strRef>
          </c:cat>
          <c:val>
            <c:numRef>
              <c:f>graph!$B$115:$L$115</c:f>
              <c:numCache>
                <c:formatCode>#,##0.##########</c:formatCode>
                <c:ptCount val="11"/>
                <c:pt idx="0">
                  <c:v>7.5</c:v>
                </c:pt>
                <c:pt idx="1">
                  <c:v>6.8</c:v>
                </c:pt>
                <c:pt idx="2">
                  <c:v>6.4</c:v>
                </c:pt>
                <c:pt idx="3">
                  <c:v>6.6</c:v>
                </c:pt>
                <c:pt idx="4">
                  <c:v>6.8</c:v>
                </c:pt>
                <c:pt idx="5">
                  <c:v>6.1</c:v>
                </c:pt>
                <c:pt idx="6" formatCode="#,##0">
                  <c:v>6</c:v>
                </c:pt>
                <c:pt idx="7">
                  <c:v>6.1</c:v>
                </c:pt>
                <c:pt idx="8">
                  <c:v>6.3</c:v>
                </c:pt>
                <c:pt idx="9">
                  <c:v>6.2</c:v>
                </c:pt>
                <c:pt idx="10" formatCode="#,##0.0">
                  <c:v>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graph!$A$116</c:f>
              <c:strCache>
                <c:ptCount val="1"/>
                <c:pt idx="0">
                  <c:v>From 55 to 64 years</c:v>
                </c:pt>
              </c:strCache>
            </c:strRef>
          </c:tx>
          <c:marker>
            <c:symbol val="none"/>
          </c:marker>
          <c:cat>
            <c:strRef>
              <c:f>graph!$B$112:$L$112</c:f>
              <c:strCache>
                <c:ptCount val="11"/>
                <c:pt idx="0">
                  <c:v>2018-Q1</c:v>
                </c:pt>
                <c:pt idx="1">
                  <c:v>2018-Q2</c:v>
                </c:pt>
                <c:pt idx="2">
                  <c:v>2018-Q3</c:v>
                </c:pt>
                <c:pt idx="3">
                  <c:v>2018-Q4</c:v>
                </c:pt>
                <c:pt idx="4">
                  <c:v>2019-Q1</c:v>
                </c:pt>
                <c:pt idx="5">
                  <c:v>2019-Q2</c:v>
                </c:pt>
                <c:pt idx="6">
                  <c:v>2019-Q3</c:v>
                </c:pt>
                <c:pt idx="7">
                  <c:v>2019-Q4</c:v>
                </c:pt>
                <c:pt idx="8">
                  <c:v>2020-Q1</c:v>
                </c:pt>
                <c:pt idx="9">
                  <c:v>2020-Q2</c:v>
                </c:pt>
                <c:pt idx="10">
                  <c:v>2020-Q3</c:v>
                </c:pt>
              </c:strCache>
            </c:strRef>
          </c:cat>
          <c:val>
            <c:numRef>
              <c:f>graph!$B$116:$L$116</c:f>
              <c:numCache>
                <c:formatCode>#,##0.##########</c:formatCode>
                <c:ptCount val="11"/>
                <c:pt idx="0" formatCode="#,##0">
                  <c:v>6</c:v>
                </c:pt>
                <c:pt idx="1">
                  <c:v>5.6</c:v>
                </c:pt>
                <c:pt idx="2">
                  <c:v>5.0999999999999996</c:v>
                </c:pt>
                <c:pt idx="3">
                  <c:v>5.4</c:v>
                </c:pt>
                <c:pt idx="4">
                  <c:v>5.5</c:v>
                </c:pt>
                <c:pt idx="5">
                  <c:v>5.0999999999999996</c:v>
                </c:pt>
                <c:pt idx="6">
                  <c:v>4.9000000000000004</c:v>
                </c:pt>
                <c:pt idx="7" formatCode="#,##0">
                  <c:v>5</c:v>
                </c:pt>
                <c:pt idx="8">
                  <c:v>5.2</c:v>
                </c:pt>
                <c:pt idx="9">
                  <c:v>4.8</c:v>
                </c:pt>
                <c:pt idx="10" formatCode="#,##0.0">
                  <c:v>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205248"/>
        <c:axId val="44715968"/>
      </c:lineChart>
      <c:catAx>
        <c:axId val="185205248"/>
        <c:scaling>
          <c:orientation val="minMax"/>
        </c:scaling>
        <c:delete val="0"/>
        <c:axPos val="b"/>
        <c:majorTickMark val="out"/>
        <c:minorTickMark val="none"/>
        <c:tickLblPos val="nextTo"/>
        <c:crossAx val="44715968"/>
        <c:crosses val="autoZero"/>
        <c:auto val="1"/>
        <c:lblAlgn val="ctr"/>
        <c:lblOffset val="100"/>
        <c:noMultiLvlLbl val="0"/>
      </c:catAx>
      <c:valAx>
        <c:axId val="447159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85205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'álláskeresők száma'!$L$9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'álláskeresők száma'!$M$8:$X$8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Á</c:v>
                </c:pt>
                <c:pt idx="4">
                  <c:v>Mj</c:v>
                </c:pt>
                <c:pt idx="5">
                  <c:v>Jú</c:v>
                </c:pt>
                <c:pt idx="6">
                  <c:v>Jl</c:v>
                </c:pt>
                <c:pt idx="7">
                  <c:v>A</c:v>
                </c:pt>
                <c:pt idx="8">
                  <c:v>Sz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'álláskeresők száma'!$M$9:$X$9</c:f>
              <c:numCache>
                <c:formatCode>General</c:formatCode>
                <c:ptCount val="12"/>
                <c:pt idx="0">
                  <c:v>468125</c:v>
                </c:pt>
                <c:pt idx="1">
                  <c:v>476591</c:v>
                </c:pt>
                <c:pt idx="2">
                  <c:v>462370</c:v>
                </c:pt>
                <c:pt idx="3">
                  <c:v>442843</c:v>
                </c:pt>
                <c:pt idx="4">
                  <c:v>424501</c:v>
                </c:pt>
                <c:pt idx="5">
                  <c:v>415617</c:v>
                </c:pt>
                <c:pt idx="6">
                  <c:v>421065</c:v>
                </c:pt>
                <c:pt idx="7">
                  <c:v>425020</c:v>
                </c:pt>
                <c:pt idx="8">
                  <c:v>423940</c:v>
                </c:pt>
                <c:pt idx="9">
                  <c:v>424604</c:v>
                </c:pt>
                <c:pt idx="10">
                  <c:v>445963</c:v>
                </c:pt>
                <c:pt idx="11">
                  <c:v>477351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536-4F49-9C29-A55F3AF362C7}"/>
            </c:ext>
          </c:extLst>
        </c:ser>
        <c:ser>
          <c:idx val="1"/>
          <c:order val="1"/>
          <c:tx>
            <c:strRef>
              <c:f>'álláskeresők száma'!$L$10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'álláskeresők száma'!$M$8:$X$8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Á</c:v>
                </c:pt>
                <c:pt idx="4">
                  <c:v>Mj</c:v>
                </c:pt>
                <c:pt idx="5">
                  <c:v>Jú</c:v>
                </c:pt>
                <c:pt idx="6">
                  <c:v>Jl</c:v>
                </c:pt>
                <c:pt idx="7">
                  <c:v>A</c:v>
                </c:pt>
                <c:pt idx="8">
                  <c:v>Sz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'álláskeresők száma'!$M$10:$X$10</c:f>
              <c:numCache>
                <c:formatCode>#,##0</c:formatCode>
                <c:ptCount val="12"/>
                <c:pt idx="0">
                  <c:v>509097</c:v>
                </c:pt>
                <c:pt idx="1">
                  <c:v>543132</c:v>
                </c:pt>
                <c:pt idx="2">
                  <c:v>563885</c:v>
                </c:pt>
                <c:pt idx="3">
                  <c:v>568853</c:v>
                </c:pt>
                <c:pt idx="4">
                  <c:v>563821</c:v>
                </c:pt>
                <c:pt idx="5">
                  <c:v>549447</c:v>
                </c:pt>
                <c:pt idx="6">
                  <c:v>557910</c:v>
                </c:pt>
                <c:pt idx="7">
                  <c:v>564014</c:v>
                </c:pt>
                <c:pt idx="8">
                  <c:v>566347</c:v>
                </c:pt>
                <c:pt idx="9">
                  <c:v>569650</c:v>
                </c:pt>
                <c:pt idx="10">
                  <c:v>580478</c:v>
                </c:pt>
                <c:pt idx="11">
                  <c:v>604576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36-4F49-9C29-A55F3AF362C7}"/>
            </c:ext>
          </c:extLst>
        </c:ser>
        <c:ser>
          <c:idx val="2"/>
          <c:order val="2"/>
          <c:tx>
            <c:strRef>
              <c:f>'álláskeresők száma'!$L$11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'álláskeresők száma'!$M$8:$X$8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Á</c:v>
                </c:pt>
                <c:pt idx="4">
                  <c:v>Mj</c:v>
                </c:pt>
                <c:pt idx="5">
                  <c:v>Jú</c:v>
                </c:pt>
                <c:pt idx="6">
                  <c:v>Jl</c:v>
                </c:pt>
                <c:pt idx="7">
                  <c:v>A</c:v>
                </c:pt>
                <c:pt idx="8">
                  <c:v>Sz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'álláskeresők száma'!$M$11:$X$11</c:f>
              <c:numCache>
                <c:formatCode>General</c:formatCode>
                <c:ptCount val="12"/>
                <c:pt idx="0">
                  <c:v>653023</c:v>
                </c:pt>
                <c:pt idx="1">
                  <c:v>658977</c:v>
                </c:pt>
                <c:pt idx="2">
                  <c:v>644162</c:v>
                </c:pt>
                <c:pt idx="3">
                  <c:v>601478</c:v>
                </c:pt>
                <c:pt idx="4">
                  <c:v>556205</c:v>
                </c:pt>
                <c:pt idx="5">
                  <c:v>546006</c:v>
                </c:pt>
                <c:pt idx="6">
                  <c:v>549955</c:v>
                </c:pt>
                <c:pt idx="7">
                  <c:v>546094</c:v>
                </c:pt>
                <c:pt idx="8">
                  <c:v>543030</c:v>
                </c:pt>
                <c:pt idx="9">
                  <c:v>545508</c:v>
                </c:pt>
                <c:pt idx="10">
                  <c:v>556247</c:v>
                </c:pt>
                <c:pt idx="11">
                  <c:v>591278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536-4F49-9C29-A55F3AF362C7}"/>
            </c:ext>
          </c:extLst>
        </c:ser>
        <c:ser>
          <c:idx val="3"/>
          <c:order val="3"/>
          <c:tx>
            <c:strRef>
              <c:f>'álláskeresők száma'!$L$12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'álláskeresők száma'!$M$8:$X$8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Á</c:v>
                </c:pt>
                <c:pt idx="4">
                  <c:v>Mj</c:v>
                </c:pt>
                <c:pt idx="5">
                  <c:v>Jú</c:v>
                </c:pt>
                <c:pt idx="6">
                  <c:v>Jl</c:v>
                </c:pt>
                <c:pt idx="7">
                  <c:v>A</c:v>
                </c:pt>
                <c:pt idx="8">
                  <c:v>Sz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'álláskeresők száma'!$M$12:$X$12</c:f>
              <c:numCache>
                <c:formatCode>General</c:formatCode>
                <c:ptCount val="12"/>
                <c:pt idx="0">
                  <c:v>267251</c:v>
                </c:pt>
                <c:pt idx="1">
                  <c:v>279229</c:v>
                </c:pt>
                <c:pt idx="2">
                  <c:v>284565</c:v>
                </c:pt>
                <c:pt idx="3">
                  <c:v>257995</c:v>
                </c:pt>
                <c:pt idx="4">
                  <c:v>244234</c:v>
                </c:pt>
                <c:pt idx="5">
                  <c:v>240711</c:v>
                </c:pt>
                <c:pt idx="6">
                  <c:v>257372</c:v>
                </c:pt>
                <c:pt idx="7">
                  <c:v>251283</c:v>
                </c:pt>
                <c:pt idx="8">
                  <c:v>251047</c:v>
                </c:pt>
                <c:pt idx="9">
                  <c:v>244258</c:v>
                </c:pt>
                <c:pt idx="10">
                  <c:v>243871</c:v>
                </c:pt>
                <c:pt idx="11">
                  <c:v>241898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536-4F49-9C29-A55F3AF362C7}"/>
            </c:ext>
          </c:extLst>
        </c:ser>
        <c:ser>
          <c:idx val="4"/>
          <c:order val="4"/>
          <c:tx>
            <c:strRef>
              <c:f>'álláskeresők száma'!$L$13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'álláskeresők száma'!$M$8:$X$8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Á</c:v>
                </c:pt>
                <c:pt idx="4">
                  <c:v>Mj</c:v>
                </c:pt>
                <c:pt idx="5">
                  <c:v>Jú</c:v>
                </c:pt>
                <c:pt idx="6">
                  <c:v>Jl</c:v>
                </c:pt>
                <c:pt idx="7">
                  <c:v>A</c:v>
                </c:pt>
                <c:pt idx="8">
                  <c:v>Sz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'álláskeresők száma'!$M$13:$X$13</c:f>
              <c:numCache>
                <c:formatCode>General</c:formatCode>
                <c:ptCount val="12"/>
                <c:pt idx="0">
                  <c:v>254176</c:v>
                </c:pt>
                <c:pt idx="1">
                  <c:v>265515</c:v>
                </c:pt>
                <c:pt idx="2">
                  <c:v>278835</c:v>
                </c:pt>
                <c:pt idx="3">
                  <c:v>261529</c:v>
                </c:pt>
                <c:pt idx="4">
                  <c:v>253287</c:v>
                </c:pt>
                <c:pt idx="5">
                  <c:v>248199</c:v>
                </c:pt>
                <c:pt idx="6">
                  <c:v>247787</c:v>
                </c:pt>
                <c:pt idx="7">
                  <c:v>245144</c:v>
                </c:pt>
                <c:pt idx="8">
                  <c:v>243356</c:v>
                </c:pt>
                <c:pt idx="9">
                  <c:v>239453</c:v>
                </c:pt>
                <c:pt idx="10">
                  <c:v>239178</c:v>
                </c:pt>
                <c:pt idx="11">
                  <c:v>234903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536-4F49-9C29-A55F3AF362C7}"/>
            </c:ext>
          </c:extLst>
        </c:ser>
        <c:ser>
          <c:idx val="5"/>
          <c:order val="5"/>
          <c:tx>
            <c:strRef>
              <c:f>'álláskeresők száma'!$L$14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ln>
                <a:solidFill>
                  <a:schemeClr val="accent6"/>
                </a:solidFill>
              </a:ln>
            </c:spPr>
          </c:marker>
          <c:cat>
            <c:strRef>
              <c:f>'álláskeresők száma'!$M$8:$X$8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Á</c:v>
                </c:pt>
                <c:pt idx="4">
                  <c:v>Mj</c:v>
                </c:pt>
                <c:pt idx="5">
                  <c:v>Jú</c:v>
                </c:pt>
                <c:pt idx="6">
                  <c:v>Jl</c:v>
                </c:pt>
                <c:pt idx="7">
                  <c:v>A</c:v>
                </c:pt>
                <c:pt idx="8">
                  <c:v>Sz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'álláskeresők száma'!$M$14:$X$14</c:f>
              <c:numCache>
                <c:formatCode>General</c:formatCode>
                <c:ptCount val="12"/>
                <c:pt idx="0">
                  <c:v>249866</c:v>
                </c:pt>
                <c:pt idx="1">
                  <c:v>264000</c:v>
                </c:pt>
                <c:pt idx="2">
                  <c:v>281273</c:v>
                </c:pt>
                <c:pt idx="3">
                  <c:v>330734</c:v>
                </c:pt>
                <c:pt idx="4">
                  <c:v>363268</c:v>
                </c:pt>
                <c:pt idx="5">
                  <c:v>376290</c:v>
                </c:pt>
                <c:pt idx="6">
                  <c:v>365755</c:v>
                </c:pt>
                <c:pt idx="7">
                  <c:v>344713</c:v>
                </c:pt>
                <c:pt idx="8">
                  <c:v>323408</c:v>
                </c:pt>
                <c:pt idx="9">
                  <c:v>306146</c:v>
                </c:pt>
                <c:pt idx="10">
                  <c:v>296507</c:v>
                </c:pt>
                <c:pt idx="11">
                  <c:v>290694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536-4F49-9C29-A55F3AF36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41856"/>
        <c:axId val="122101760"/>
      </c:lineChart>
      <c:catAx>
        <c:axId val="12204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101760"/>
        <c:crosses val="autoZero"/>
        <c:auto val="1"/>
        <c:lblAlgn val="ctr"/>
        <c:lblOffset val="100"/>
        <c:noMultiLvlLbl val="0"/>
      </c:catAx>
      <c:valAx>
        <c:axId val="122101760"/>
        <c:scaling>
          <c:orientation val="minMax"/>
          <c:min val="2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041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1981627296587"/>
          <c:y val="6.5289442986293383E-2"/>
          <c:w val="0.87644203849518809"/>
          <c:h val="0.64652012248468937"/>
        </c:manualLayout>
      </c:layout>
      <c:lineChart>
        <c:grouping val="standard"/>
        <c:varyColors val="0"/>
        <c:ser>
          <c:idx val="0"/>
          <c:order val="0"/>
          <c:tx>
            <c:strRef>
              <c:f>Munka2!$B$32</c:f>
              <c:strCache>
                <c:ptCount val="1"/>
                <c:pt idx="0">
                  <c:v>15–19</c:v>
                </c:pt>
              </c:strCache>
            </c:strRef>
          </c:tx>
          <c:marker>
            <c:symbol val="none"/>
          </c:marker>
          <c:cat>
            <c:strRef>
              <c:f>Munka2!$A$33:$A$47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2020.I</c:v>
                </c:pt>
                <c:pt idx="13">
                  <c:v>2020.II</c:v>
                </c:pt>
                <c:pt idx="14">
                  <c:v>2020.III</c:v>
                </c:pt>
              </c:strCache>
            </c:strRef>
          </c:cat>
          <c:val>
            <c:numRef>
              <c:f>Munka2!$B$33:$B$47</c:f>
              <c:numCache>
                <c:formatCode>#,##0.0</c:formatCode>
                <c:ptCount val="15"/>
                <c:pt idx="0">
                  <c:v>37.671339563862929</c:v>
                </c:pt>
                <c:pt idx="1">
                  <c:v>49.724770642201833</c:v>
                </c:pt>
                <c:pt idx="2">
                  <c:v>45.467559455091198</c:v>
                </c:pt>
                <c:pt idx="3">
                  <c:v>43.175630554271329</c:v>
                </c:pt>
                <c:pt idx="4">
                  <c:v>51.65756443422439</c:v>
                </c:pt>
                <c:pt idx="5">
                  <c:v>52.352713178294572</c:v>
                </c:pt>
                <c:pt idx="6">
                  <c:v>38.370588029523908</c:v>
                </c:pt>
                <c:pt idx="7">
                  <c:v>32.631643175300503</c:v>
                </c:pt>
                <c:pt idx="8">
                  <c:v>26.286343481236795</c:v>
                </c:pt>
                <c:pt idx="9">
                  <c:v>23.995418535840415</c:v>
                </c:pt>
                <c:pt idx="10">
                  <c:v>22.679465776293824</c:v>
                </c:pt>
                <c:pt idx="11">
                  <c:v>23.296581292785</c:v>
                </c:pt>
                <c:pt idx="12">
                  <c:v>26.016432996815837</c:v>
                </c:pt>
                <c:pt idx="13">
                  <c:v>27.766917430856807</c:v>
                </c:pt>
                <c:pt idx="14">
                  <c:v>23.6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AB2-4A3C-B0D8-C920632E33EB}"/>
            </c:ext>
          </c:extLst>
        </c:ser>
        <c:ser>
          <c:idx val="1"/>
          <c:order val="1"/>
          <c:tx>
            <c:strRef>
              <c:f>Munka2!$C$32</c:f>
              <c:strCache>
                <c:ptCount val="1"/>
                <c:pt idx="0">
                  <c:v>20–24</c:v>
                </c:pt>
              </c:strCache>
            </c:strRef>
          </c:tx>
          <c:marker>
            <c:symbol val="none"/>
          </c:marker>
          <c:cat>
            <c:strRef>
              <c:f>Munka2!$A$33:$A$47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2020.I</c:v>
                </c:pt>
                <c:pt idx="13">
                  <c:v>2020.II</c:v>
                </c:pt>
                <c:pt idx="14">
                  <c:v>2020.III</c:v>
                </c:pt>
              </c:strCache>
            </c:strRef>
          </c:cat>
          <c:val>
            <c:numRef>
              <c:f>Munka2!$C$33:$C$47</c:f>
              <c:numCache>
                <c:formatCode>#,##0.0</c:formatCode>
                <c:ptCount val="15"/>
                <c:pt idx="0">
                  <c:v>17.85054057602305</c:v>
                </c:pt>
                <c:pt idx="1">
                  <c:v>24.487052805951933</c:v>
                </c:pt>
                <c:pt idx="2">
                  <c:v>24.913245334547113</c:v>
                </c:pt>
                <c:pt idx="3">
                  <c:v>24.725173953564976</c:v>
                </c:pt>
                <c:pt idx="4">
                  <c:v>26.446100461591904</c:v>
                </c:pt>
                <c:pt idx="5">
                  <c:v>24.259590332058316</c:v>
                </c:pt>
                <c:pt idx="6">
                  <c:v>18.696506081761317</c:v>
                </c:pt>
                <c:pt idx="7">
                  <c:v>15.64505651552553</c:v>
                </c:pt>
                <c:pt idx="8">
                  <c:v>11.487393369787011</c:v>
                </c:pt>
                <c:pt idx="9">
                  <c:v>9.2210966657097142</c:v>
                </c:pt>
                <c:pt idx="10">
                  <c:v>8.6443528262992295</c:v>
                </c:pt>
                <c:pt idx="11">
                  <c:v>9.777925415668653</c:v>
                </c:pt>
                <c:pt idx="12">
                  <c:v>9.787257072227149</c:v>
                </c:pt>
                <c:pt idx="13">
                  <c:v>13.435115898395257</c:v>
                </c:pt>
                <c:pt idx="14">
                  <c:v>12.1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AB2-4A3C-B0D8-C920632E33EB}"/>
            </c:ext>
          </c:extLst>
        </c:ser>
        <c:ser>
          <c:idx val="2"/>
          <c:order val="2"/>
          <c:tx>
            <c:strRef>
              <c:f>Munka2!$D$32</c:f>
              <c:strCache>
                <c:ptCount val="1"/>
                <c:pt idx="0">
                  <c:v>25–29</c:v>
                </c:pt>
              </c:strCache>
            </c:strRef>
          </c:tx>
          <c:marker>
            <c:symbol val="none"/>
          </c:marker>
          <c:cat>
            <c:strRef>
              <c:f>Munka2!$A$33:$A$47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2020.I</c:v>
                </c:pt>
                <c:pt idx="13">
                  <c:v>2020.II</c:v>
                </c:pt>
                <c:pt idx="14">
                  <c:v>2020.III</c:v>
                </c:pt>
              </c:strCache>
            </c:strRef>
          </c:cat>
          <c:val>
            <c:numRef>
              <c:f>Munka2!$D$33:$D$47</c:f>
              <c:numCache>
                <c:formatCode>#,##0.0</c:formatCode>
                <c:ptCount val="15"/>
                <c:pt idx="0">
                  <c:v>8.9747932899210792</c:v>
                </c:pt>
                <c:pt idx="1">
                  <c:v>12.08658349313551</c:v>
                </c:pt>
                <c:pt idx="2">
                  <c:v>14.22662959008664</c:v>
                </c:pt>
                <c:pt idx="3">
                  <c:v>12.550477492664575</c:v>
                </c:pt>
                <c:pt idx="4">
                  <c:v>13.825854169532414</c:v>
                </c:pt>
                <c:pt idx="5">
                  <c:v>11.853535815375848</c:v>
                </c:pt>
                <c:pt idx="6">
                  <c:v>9.4195467872152978</c:v>
                </c:pt>
                <c:pt idx="7">
                  <c:v>8.4393533723765071</c:v>
                </c:pt>
                <c:pt idx="8">
                  <c:v>6.3426852270935266</c:v>
                </c:pt>
                <c:pt idx="9">
                  <c:v>4.8483798056686469</c:v>
                </c:pt>
                <c:pt idx="10">
                  <c:v>4.3857861053872256</c:v>
                </c:pt>
                <c:pt idx="11">
                  <c:v>4.6458186212042705</c:v>
                </c:pt>
                <c:pt idx="12">
                  <c:v>5.1233700170102763</c:v>
                </c:pt>
                <c:pt idx="13">
                  <c:v>6.9608668273864946</c:v>
                </c:pt>
                <c:pt idx="14">
                  <c:v>5.9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AB2-4A3C-B0D8-C920632E33EB}"/>
            </c:ext>
          </c:extLst>
        </c:ser>
        <c:ser>
          <c:idx val="3"/>
          <c:order val="3"/>
          <c:tx>
            <c:strRef>
              <c:f>Munka2!$E$32</c:f>
              <c:strCache>
                <c:ptCount val="1"/>
                <c:pt idx="0">
                  <c:v>30–34</c:v>
                </c:pt>
              </c:strCache>
            </c:strRef>
          </c:tx>
          <c:marker>
            <c:symbol val="none"/>
          </c:marker>
          <c:cat>
            <c:strRef>
              <c:f>Munka2!$A$33:$A$47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2020.I</c:v>
                </c:pt>
                <c:pt idx="13">
                  <c:v>2020.II</c:v>
                </c:pt>
                <c:pt idx="14">
                  <c:v>2020.III</c:v>
                </c:pt>
              </c:strCache>
            </c:strRef>
          </c:cat>
          <c:val>
            <c:numRef>
              <c:f>Munka2!$E$33:$E$47</c:f>
              <c:numCache>
                <c:formatCode>#,##0.0</c:formatCode>
                <c:ptCount val="15"/>
                <c:pt idx="0">
                  <c:v>7.139382776500498</c:v>
                </c:pt>
                <c:pt idx="1">
                  <c:v>9.1153580927987399</c:v>
                </c:pt>
                <c:pt idx="2">
                  <c:v>10.477441341555458</c:v>
                </c:pt>
                <c:pt idx="3">
                  <c:v>9.2026881274371526</c:v>
                </c:pt>
                <c:pt idx="4">
                  <c:v>10.033707541787363</c:v>
                </c:pt>
                <c:pt idx="5">
                  <c:v>9.6065626278982847</c:v>
                </c:pt>
                <c:pt idx="6">
                  <c:v>7.4804311549748563</c:v>
                </c:pt>
                <c:pt idx="7">
                  <c:v>6.5258043284680003</c:v>
                </c:pt>
                <c:pt idx="8">
                  <c:v>4.7522485431345274</c:v>
                </c:pt>
                <c:pt idx="9">
                  <c:v>4.106674150172025</c:v>
                </c:pt>
                <c:pt idx="10">
                  <c:v>3.91525379154925</c:v>
                </c:pt>
                <c:pt idx="11">
                  <c:v>2.6632044379116038</c:v>
                </c:pt>
                <c:pt idx="12">
                  <c:v>3.116753755715219</c:v>
                </c:pt>
                <c:pt idx="13">
                  <c:v>4.152770139799129</c:v>
                </c:pt>
                <c:pt idx="14">
                  <c:v>4.2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AB2-4A3C-B0D8-C920632E33EB}"/>
            </c:ext>
          </c:extLst>
        </c:ser>
        <c:ser>
          <c:idx val="4"/>
          <c:order val="4"/>
          <c:tx>
            <c:strRef>
              <c:f>Munka2!$F$32</c:f>
              <c:strCache>
                <c:ptCount val="1"/>
                <c:pt idx="0">
                  <c:v>Összes korosztály</c:v>
                </c:pt>
              </c:strCache>
            </c:strRef>
          </c:tx>
          <c:marker>
            <c:symbol val="none"/>
          </c:marker>
          <c:cat>
            <c:strRef>
              <c:f>Munka2!$A$33:$A$47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2020.I</c:v>
                </c:pt>
                <c:pt idx="13">
                  <c:v>2020.II</c:v>
                </c:pt>
                <c:pt idx="14">
                  <c:v>2020.III</c:v>
                </c:pt>
              </c:strCache>
            </c:strRef>
          </c:cat>
          <c:val>
            <c:numRef>
              <c:f>Munka2!$F$33:$F$47</c:f>
              <c:numCache>
                <c:formatCode>#,##0.0</c:formatCode>
                <c:ptCount val="15"/>
                <c:pt idx="0">
                  <c:v>7.4059159241110093</c:v>
                </c:pt>
                <c:pt idx="1">
                  <c:v>7.8170333250292243</c:v>
                </c:pt>
                <c:pt idx="2">
                  <c:v>10.030175362788521</c:v>
                </c:pt>
                <c:pt idx="3">
                  <c:v>11.171947327461259</c:v>
                </c:pt>
                <c:pt idx="4">
                  <c:v>11.029041420118341</c:v>
                </c:pt>
                <c:pt idx="5">
                  <c:v>11.003048560711933</c:v>
                </c:pt>
                <c:pt idx="6">
                  <c:v>10.176542933552387</c:v>
                </c:pt>
                <c:pt idx="7">
                  <c:v>7.7252999664278814</c:v>
                </c:pt>
                <c:pt idx="8">
                  <c:v>6.8132499015678967</c:v>
                </c:pt>
                <c:pt idx="9">
                  <c:v>5.1149127919590374</c:v>
                </c:pt>
                <c:pt idx="10">
                  <c:v>4.1557233955831876</c:v>
                </c:pt>
                <c:pt idx="11">
                  <c:v>3.7084418537663422</c:v>
                </c:pt>
                <c:pt idx="12">
                  <c:v>3.7294274002399352</c:v>
                </c:pt>
                <c:pt idx="13">
                  <c:v>4.6332308610913397</c:v>
                </c:pt>
                <c:pt idx="14">
                  <c:v>4.4000000000000004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AB2-4A3C-B0D8-C920632E3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26208"/>
        <c:axId val="3772352"/>
      </c:lineChart>
      <c:catAx>
        <c:axId val="180126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72352"/>
        <c:crosses val="autoZero"/>
        <c:auto val="1"/>
        <c:lblAlgn val="ctr"/>
        <c:lblOffset val="100"/>
        <c:noMultiLvlLbl val="0"/>
      </c:catAx>
      <c:valAx>
        <c:axId val="377235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1801262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7EC08-DD0B-4B77-AE80-7267A75C3F8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085147CE-8F68-4279-B81C-F02330AC9ADA}">
      <dgm:prSet phldrT="[Szöveg]"/>
      <dgm:spPr/>
      <dgm:t>
        <a:bodyPr/>
        <a:lstStyle/>
        <a:p>
          <a:r>
            <a:rPr lang="hu-HU" dirty="0"/>
            <a:t>Iskolabezárás, távoktatás (kb. a </a:t>
          </a:r>
          <a:r>
            <a:rPr lang="hu-HU" dirty="0" smtClean="0"/>
            <a:t>fiatalok </a:t>
          </a:r>
          <a:r>
            <a:rPr lang="hu-HU" dirty="0"/>
            <a:t>71%-át </a:t>
          </a:r>
          <a:r>
            <a:rPr lang="hu-HU" dirty="0" smtClean="0"/>
            <a:t>érintette a világon)</a:t>
          </a:r>
          <a:endParaRPr lang="hu-HU" dirty="0"/>
        </a:p>
      </dgm:t>
    </dgm:pt>
    <dgm:pt modelId="{99BD4FDA-ACDB-40DF-853B-5B297648AA35}" type="parTrans" cxnId="{055BEFA1-69F5-4D20-9FE7-8A843F0B71B4}">
      <dgm:prSet/>
      <dgm:spPr/>
      <dgm:t>
        <a:bodyPr/>
        <a:lstStyle/>
        <a:p>
          <a:endParaRPr lang="hu-HU"/>
        </a:p>
      </dgm:t>
    </dgm:pt>
    <dgm:pt modelId="{2FBF3435-C705-4CB2-B9D1-3C9CA1B80E87}" type="sibTrans" cxnId="{055BEFA1-69F5-4D20-9FE7-8A843F0B71B4}">
      <dgm:prSet/>
      <dgm:spPr/>
      <dgm:t>
        <a:bodyPr/>
        <a:lstStyle/>
        <a:p>
          <a:endParaRPr lang="hu-HU"/>
        </a:p>
      </dgm:t>
    </dgm:pt>
    <dgm:pt modelId="{E4166D5B-2F26-4341-AAD2-6F77E2FB149E}">
      <dgm:prSet phldrT="[Szöveg]"/>
      <dgm:spPr/>
      <dgm:t>
        <a:bodyPr/>
        <a:lstStyle/>
        <a:p>
          <a:r>
            <a:rPr lang="hu-HU" dirty="0"/>
            <a:t>Lemorzsolódás, lemaradás, rosszabb teljesítmény, késleltetett befejezés</a:t>
          </a:r>
        </a:p>
      </dgm:t>
    </dgm:pt>
    <dgm:pt modelId="{A1E34013-3F1F-4AA8-9958-3C7F6A6216BA}" type="parTrans" cxnId="{AD9D8FC6-AA4A-43EC-9385-A174A669BC71}">
      <dgm:prSet/>
      <dgm:spPr/>
      <dgm:t>
        <a:bodyPr/>
        <a:lstStyle/>
        <a:p>
          <a:endParaRPr lang="hu-HU"/>
        </a:p>
      </dgm:t>
    </dgm:pt>
    <dgm:pt modelId="{9AA78A8A-2F18-4FC4-AB16-DF3C321408FC}" type="sibTrans" cxnId="{AD9D8FC6-AA4A-43EC-9385-A174A669BC71}">
      <dgm:prSet/>
      <dgm:spPr/>
      <dgm:t>
        <a:bodyPr/>
        <a:lstStyle/>
        <a:p>
          <a:endParaRPr lang="hu-HU"/>
        </a:p>
      </dgm:t>
    </dgm:pt>
    <dgm:pt modelId="{31F3A296-0BBA-4947-85FF-DD9E3D905C9E}">
      <dgm:prSet phldrT="[Szöveg]"/>
      <dgm:spPr/>
      <dgm:t>
        <a:bodyPr/>
        <a:lstStyle/>
        <a:p>
          <a:r>
            <a:rPr lang="hu-HU" dirty="0"/>
            <a:t>Digitális hozzáférés egyenlőtlenségei</a:t>
          </a:r>
        </a:p>
      </dgm:t>
    </dgm:pt>
    <dgm:pt modelId="{F7FD8FE9-0F71-4790-A6B8-F2B0435115AC}" type="parTrans" cxnId="{1F54937F-F63D-41FD-B997-1523F26C380F}">
      <dgm:prSet/>
      <dgm:spPr/>
      <dgm:t>
        <a:bodyPr/>
        <a:lstStyle/>
        <a:p>
          <a:endParaRPr lang="hu-HU"/>
        </a:p>
      </dgm:t>
    </dgm:pt>
    <dgm:pt modelId="{6704F8E8-917D-4E2F-B7C9-63CAE8BA3E1E}" type="sibTrans" cxnId="{1F54937F-F63D-41FD-B997-1523F26C380F}">
      <dgm:prSet/>
      <dgm:spPr/>
      <dgm:t>
        <a:bodyPr/>
        <a:lstStyle/>
        <a:p>
          <a:endParaRPr lang="hu-HU"/>
        </a:p>
      </dgm:t>
    </dgm:pt>
    <dgm:pt modelId="{F80FD2A8-318A-4AAC-923D-5F2B6111A83A}">
      <dgm:prSet phldrT="[Szöveg]"/>
      <dgm:spPr/>
      <dgm:t>
        <a:bodyPr/>
        <a:lstStyle/>
        <a:p>
          <a:r>
            <a:rPr lang="hu-HU" dirty="0"/>
            <a:t>Kortárs csoport hiánya, elszigetelődés</a:t>
          </a:r>
        </a:p>
      </dgm:t>
    </dgm:pt>
    <dgm:pt modelId="{92CC3C45-E598-4E5F-8012-98EEEC756559}" type="parTrans" cxnId="{1D6F5109-1708-472C-B469-E0BDF74D08DD}">
      <dgm:prSet/>
      <dgm:spPr/>
      <dgm:t>
        <a:bodyPr/>
        <a:lstStyle/>
        <a:p>
          <a:endParaRPr lang="hu-HU"/>
        </a:p>
      </dgm:t>
    </dgm:pt>
    <dgm:pt modelId="{AC60C42D-8050-46D3-9527-F7C655F3D223}" type="sibTrans" cxnId="{1D6F5109-1708-472C-B469-E0BDF74D08DD}">
      <dgm:prSet/>
      <dgm:spPr/>
      <dgm:t>
        <a:bodyPr/>
        <a:lstStyle/>
        <a:p>
          <a:endParaRPr lang="hu-HU"/>
        </a:p>
      </dgm:t>
    </dgm:pt>
    <dgm:pt modelId="{EAC50FB2-1FE6-43E1-9A5D-FA9BA3AFC1F1}">
      <dgm:prSet phldrT="[Szöveg]"/>
      <dgm:spPr/>
      <dgm:t>
        <a:bodyPr/>
        <a:lstStyle/>
        <a:p>
          <a:r>
            <a:rPr lang="hu-HU" dirty="0"/>
            <a:t>Bezárkózás, depresszió, szorongás </a:t>
          </a:r>
        </a:p>
      </dgm:t>
    </dgm:pt>
    <dgm:pt modelId="{FCC4D2D2-1FDC-4088-A99E-F0664A7FC6C0}" type="parTrans" cxnId="{58DC2D9A-19C0-4305-B913-61FB887AA03B}">
      <dgm:prSet/>
      <dgm:spPr/>
      <dgm:t>
        <a:bodyPr/>
        <a:lstStyle/>
        <a:p>
          <a:endParaRPr lang="hu-HU"/>
        </a:p>
      </dgm:t>
    </dgm:pt>
    <dgm:pt modelId="{E60E1666-9A9C-4E51-A7C8-5AC074FCCE8F}" type="sibTrans" cxnId="{58DC2D9A-19C0-4305-B913-61FB887AA03B}">
      <dgm:prSet/>
      <dgm:spPr/>
      <dgm:t>
        <a:bodyPr/>
        <a:lstStyle/>
        <a:p>
          <a:endParaRPr lang="hu-HU"/>
        </a:p>
      </dgm:t>
    </dgm:pt>
    <dgm:pt modelId="{B8D405D3-071D-442B-B607-6D3330F0A781}" type="pres">
      <dgm:prSet presAssocID="{4C57EC08-DD0B-4B77-AE80-7267A75C3F8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AABF29F-552F-4732-8745-E0290FA66BD2}" type="pres">
      <dgm:prSet presAssocID="{085147CE-8F68-4279-B81C-F02330AC9ADA}" presName="composite" presStyleCnt="0"/>
      <dgm:spPr/>
    </dgm:pt>
    <dgm:pt modelId="{F2FFDADB-A464-4590-93B5-115199884B72}" type="pres">
      <dgm:prSet presAssocID="{085147CE-8F68-4279-B81C-F02330AC9ADA}" presName="imgShp" presStyleLbl="fgImgPlace1" presStyleIdx="0" presStyleCnt="5" custLinFactNeighborX="-52945" custLinFactNeighborY="8852"/>
      <dgm:spPr>
        <a:prstGeom prst="rect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</dgm:spPr>
    </dgm:pt>
    <dgm:pt modelId="{AAD81CF8-3E56-4EDC-866A-7744C7A1552E}" type="pres">
      <dgm:prSet presAssocID="{085147CE-8F68-4279-B81C-F02330AC9AD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B703D3E-869E-4F52-90FB-B583A175522A}" type="pres">
      <dgm:prSet presAssocID="{2FBF3435-C705-4CB2-B9D1-3C9CA1B80E87}" presName="spacing" presStyleCnt="0"/>
      <dgm:spPr/>
    </dgm:pt>
    <dgm:pt modelId="{E0E1CCC5-37FD-4BD6-A619-432B6F08A93F}" type="pres">
      <dgm:prSet presAssocID="{31F3A296-0BBA-4947-85FF-DD9E3D905C9E}" presName="composite" presStyleCnt="0"/>
      <dgm:spPr/>
    </dgm:pt>
    <dgm:pt modelId="{C312B9FE-4C60-4E08-BC09-22CC915BDC8D}" type="pres">
      <dgm:prSet presAssocID="{31F3A296-0BBA-4947-85FF-DD9E3D905C9E}" presName="imgShp" presStyleLbl="fgImgPlace1" presStyleIdx="1" presStyleCnt="5" custLinFactNeighborX="-42058" custLinFactNeighborY="-656"/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188EBFDF-1622-41D8-9178-084964463B78}" type="pres">
      <dgm:prSet presAssocID="{31F3A296-0BBA-4947-85FF-DD9E3D905C9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E40E23-C311-4BA3-9CD0-334E7E415DC9}" type="pres">
      <dgm:prSet presAssocID="{6704F8E8-917D-4E2F-B7C9-63CAE8BA3E1E}" presName="spacing" presStyleCnt="0"/>
      <dgm:spPr/>
    </dgm:pt>
    <dgm:pt modelId="{3F6E9062-1957-40A9-AB68-41012DB09501}" type="pres">
      <dgm:prSet presAssocID="{E4166D5B-2F26-4341-AAD2-6F77E2FB149E}" presName="composite" presStyleCnt="0"/>
      <dgm:spPr/>
    </dgm:pt>
    <dgm:pt modelId="{2ED20688-5AF5-4AF3-966B-07B91B4B7A9E}" type="pres">
      <dgm:prSet presAssocID="{E4166D5B-2F26-4341-AAD2-6F77E2FB149E}" presName="imgShp" presStyleLbl="fgImgPlace1" presStyleIdx="2" presStyleCnt="5" custScaleX="94804" custLinFactNeighborX="-44987" custLinFactNeighborY="-906"/>
      <dgm:spPr>
        <a:blipFill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6A80D7D4-DFAB-4FCC-90D7-CDDE85905CE2}" type="pres">
      <dgm:prSet presAssocID="{E4166D5B-2F26-4341-AAD2-6F77E2FB149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01B1650-5E7C-4C74-A741-6F1D5180FC4D}" type="pres">
      <dgm:prSet presAssocID="{9AA78A8A-2F18-4FC4-AB16-DF3C321408FC}" presName="spacing" presStyleCnt="0"/>
      <dgm:spPr/>
    </dgm:pt>
    <dgm:pt modelId="{23464D3B-0546-4EAB-88CC-253ADE9B1526}" type="pres">
      <dgm:prSet presAssocID="{F80FD2A8-318A-4AAC-923D-5F2B6111A83A}" presName="composite" presStyleCnt="0"/>
      <dgm:spPr/>
    </dgm:pt>
    <dgm:pt modelId="{5CE960F1-5DFD-451C-B4F1-E969A24B3E80}" type="pres">
      <dgm:prSet presAssocID="{F80FD2A8-318A-4AAC-923D-5F2B6111A83A}" presName="imgShp" presStyleLbl="fgImgPlace1" presStyleIdx="3" presStyleCnt="5" custLinFactNeighborX="-43688" custLinFactNeighborY="8100"/>
      <dgm:spPr>
        <a:prstGeom prst="rect">
          <a:avLst/>
        </a:prstGeom>
        <a:blipFill rotWithShape="1">
          <a:blip xmlns:r="http://schemas.openxmlformats.org/officeDocument/2006/relationships"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B3CD018A-7D9B-408F-A45A-254B750BA3E8}" type="pres">
      <dgm:prSet presAssocID="{F80FD2A8-318A-4AAC-923D-5F2B6111A83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3531144-1907-453B-B241-8AE2F6D2E6E8}" type="pres">
      <dgm:prSet presAssocID="{AC60C42D-8050-46D3-9527-F7C655F3D223}" presName="spacing" presStyleCnt="0"/>
      <dgm:spPr/>
    </dgm:pt>
    <dgm:pt modelId="{0599915D-741E-4366-96FF-03DA4769CED7}" type="pres">
      <dgm:prSet presAssocID="{EAC50FB2-1FE6-43E1-9A5D-FA9BA3AFC1F1}" presName="composite" presStyleCnt="0"/>
      <dgm:spPr/>
    </dgm:pt>
    <dgm:pt modelId="{EDA24A54-B370-4BAA-AF40-6BF00D9174F7}" type="pres">
      <dgm:prSet presAssocID="{EAC50FB2-1FE6-43E1-9A5D-FA9BA3AFC1F1}" presName="imgShp" presStyleLbl="fgImgPlace1" presStyleIdx="4" presStyleCnt="5" custLinFactNeighborX="-43688" custLinFactNeighborY="-1407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8DD898A6-7DC7-4E2B-907F-B57600C49DAE}" type="pres">
      <dgm:prSet presAssocID="{EAC50FB2-1FE6-43E1-9A5D-FA9BA3AFC1F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8904BBD-C741-403E-9A80-6FED2E7E7957}" type="presOf" srcId="{F80FD2A8-318A-4AAC-923D-5F2B6111A83A}" destId="{B3CD018A-7D9B-408F-A45A-254B750BA3E8}" srcOrd="0" destOrd="0" presId="urn:microsoft.com/office/officeart/2005/8/layout/vList3"/>
    <dgm:cxn modelId="{055BEFA1-69F5-4D20-9FE7-8A843F0B71B4}" srcId="{4C57EC08-DD0B-4B77-AE80-7267A75C3F81}" destId="{085147CE-8F68-4279-B81C-F02330AC9ADA}" srcOrd="0" destOrd="0" parTransId="{99BD4FDA-ACDB-40DF-853B-5B297648AA35}" sibTransId="{2FBF3435-C705-4CB2-B9D1-3C9CA1B80E87}"/>
    <dgm:cxn modelId="{1F54937F-F63D-41FD-B997-1523F26C380F}" srcId="{4C57EC08-DD0B-4B77-AE80-7267A75C3F81}" destId="{31F3A296-0BBA-4947-85FF-DD9E3D905C9E}" srcOrd="1" destOrd="0" parTransId="{F7FD8FE9-0F71-4790-A6B8-F2B0435115AC}" sibTransId="{6704F8E8-917D-4E2F-B7C9-63CAE8BA3E1E}"/>
    <dgm:cxn modelId="{1D6F5109-1708-472C-B469-E0BDF74D08DD}" srcId="{4C57EC08-DD0B-4B77-AE80-7267A75C3F81}" destId="{F80FD2A8-318A-4AAC-923D-5F2B6111A83A}" srcOrd="3" destOrd="0" parTransId="{92CC3C45-E598-4E5F-8012-98EEEC756559}" sibTransId="{AC60C42D-8050-46D3-9527-F7C655F3D223}"/>
    <dgm:cxn modelId="{AD9D8FC6-AA4A-43EC-9385-A174A669BC71}" srcId="{4C57EC08-DD0B-4B77-AE80-7267A75C3F81}" destId="{E4166D5B-2F26-4341-AAD2-6F77E2FB149E}" srcOrd="2" destOrd="0" parTransId="{A1E34013-3F1F-4AA8-9958-3C7F6A6216BA}" sibTransId="{9AA78A8A-2F18-4FC4-AB16-DF3C321408FC}"/>
    <dgm:cxn modelId="{80155DCA-A488-48B2-9FA1-02D7F5FC879A}" type="presOf" srcId="{4C57EC08-DD0B-4B77-AE80-7267A75C3F81}" destId="{B8D405D3-071D-442B-B607-6D3330F0A781}" srcOrd="0" destOrd="0" presId="urn:microsoft.com/office/officeart/2005/8/layout/vList3"/>
    <dgm:cxn modelId="{58DC2D9A-19C0-4305-B913-61FB887AA03B}" srcId="{4C57EC08-DD0B-4B77-AE80-7267A75C3F81}" destId="{EAC50FB2-1FE6-43E1-9A5D-FA9BA3AFC1F1}" srcOrd="4" destOrd="0" parTransId="{FCC4D2D2-1FDC-4088-A99E-F0664A7FC6C0}" sibTransId="{E60E1666-9A9C-4E51-A7C8-5AC074FCCE8F}"/>
    <dgm:cxn modelId="{C514D693-0274-4E47-9660-87AFF719CB45}" type="presOf" srcId="{085147CE-8F68-4279-B81C-F02330AC9ADA}" destId="{AAD81CF8-3E56-4EDC-866A-7744C7A1552E}" srcOrd="0" destOrd="0" presId="urn:microsoft.com/office/officeart/2005/8/layout/vList3"/>
    <dgm:cxn modelId="{8B6378D7-33DE-40C5-A0FC-F3467E3650EE}" type="presOf" srcId="{E4166D5B-2F26-4341-AAD2-6F77E2FB149E}" destId="{6A80D7D4-DFAB-4FCC-90D7-CDDE85905CE2}" srcOrd="0" destOrd="0" presId="urn:microsoft.com/office/officeart/2005/8/layout/vList3"/>
    <dgm:cxn modelId="{23A04117-B8CD-4214-9E54-48968F230205}" type="presOf" srcId="{EAC50FB2-1FE6-43E1-9A5D-FA9BA3AFC1F1}" destId="{8DD898A6-7DC7-4E2B-907F-B57600C49DAE}" srcOrd="0" destOrd="0" presId="urn:microsoft.com/office/officeart/2005/8/layout/vList3"/>
    <dgm:cxn modelId="{5C9A70AB-2DBF-4884-AD5F-BBEDF6EE9720}" type="presOf" srcId="{31F3A296-0BBA-4947-85FF-DD9E3D905C9E}" destId="{188EBFDF-1622-41D8-9178-084964463B78}" srcOrd="0" destOrd="0" presId="urn:microsoft.com/office/officeart/2005/8/layout/vList3"/>
    <dgm:cxn modelId="{6974C9EC-AF46-41FA-97CD-6753888428A7}" type="presParOf" srcId="{B8D405D3-071D-442B-B607-6D3330F0A781}" destId="{AAABF29F-552F-4732-8745-E0290FA66BD2}" srcOrd="0" destOrd="0" presId="urn:microsoft.com/office/officeart/2005/8/layout/vList3"/>
    <dgm:cxn modelId="{70907834-491D-44EC-B69F-F95AF61EF754}" type="presParOf" srcId="{AAABF29F-552F-4732-8745-E0290FA66BD2}" destId="{F2FFDADB-A464-4590-93B5-115199884B72}" srcOrd="0" destOrd="0" presId="urn:microsoft.com/office/officeart/2005/8/layout/vList3"/>
    <dgm:cxn modelId="{DC5CBF4F-7B18-461B-A0EB-E7630750CEB4}" type="presParOf" srcId="{AAABF29F-552F-4732-8745-E0290FA66BD2}" destId="{AAD81CF8-3E56-4EDC-866A-7744C7A1552E}" srcOrd="1" destOrd="0" presId="urn:microsoft.com/office/officeart/2005/8/layout/vList3"/>
    <dgm:cxn modelId="{4013D889-23C9-40BD-BD64-78F745E9D521}" type="presParOf" srcId="{B8D405D3-071D-442B-B607-6D3330F0A781}" destId="{FB703D3E-869E-4F52-90FB-B583A175522A}" srcOrd="1" destOrd="0" presId="urn:microsoft.com/office/officeart/2005/8/layout/vList3"/>
    <dgm:cxn modelId="{B11612F9-410D-4088-9D85-4332ED69045B}" type="presParOf" srcId="{B8D405D3-071D-442B-B607-6D3330F0A781}" destId="{E0E1CCC5-37FD-4BD6-A619-432B6F08A93F}" srcOrd="2" destOrd="0" presId="urn:microsoft.com/office/officeart/2005/8/layout/vList3"/>
    <dgm:cxn modelId="{756A74F2-BBEA-4221-8D3D-7AACE076D908}" type="presParOf" srcId="{E0E1CCC5-37FD-4BD6-A619-432B6F08A93F}" destId="{C312B9FE-4C60-4E08-BC09-22CC915BDC8D}" srcOrd="0" destOrd="0" presId="urn:microsoft.com/office/officeart/2005/8/layout/vList3"/>
    <dgm:cxn modelId="{8229AC92-5AD2-4F5C-B68A-81C3830BE939}" type="presParOf" srcId="{E0E1CCC5-37FD-4BD6-A619-432B6F08A93F}" destId="{188EBFDF-1622-41D8-9178-084964463B78}" srcOrd="1" destOrd="0" presId="urn:microsoft.com/office/officeart/2005/8/layout/vList3"/>
    <dgm:cxn modelId="{ECFF6550-A6F5-450C-8F40-02BD34614EB3}" type="presParOf" srcId="{B8D405D3-071D-442B-B607-6D3330F0A781}" destId="{05E40E23-C311-4BA3-9CD0-334E7E415DC9}" srcOrd="3" destOrd="0" presId="urn:microsoft.com/office/officeart/2005/8/layout/vList3"/>
    <dgm:cxn modelId="{0508C8A2-2F46-4374-B37E-3F2C30BAD080}" type="presParOf" srcId="{B8D405D3-071D-442B-B607-6D3330F0A781}" destId="{3F6E9062-1957-40A9-AB68-41012DB09501}" srcOrd="4" destOrd="0" presId="urn:microsoft.com/office/officeart/2005/8/layout/vList3"/>
    <dgm:cxn modelId="{4199123D-3DE7-47D8-B9A0-6C61235B408D}" type="presParOf" srcId="{3F6E9062-1957-40A9-AB68-41012DB09501}" destId="{2ED20688-5AF5-4AF3-966B-07B91B4B7A9E}" srcOrd="0" destOrd="0" presId="urn:microsoft.com/office/officeart/2005/8/layout/vList3"/>
    <dgm:cxn modelId="{EDDCA0F4-475E-48E4-A13F-77B5CBEA9159}" type="presParOf" srcId="{3F6E9062-1957-40A9-AB68-41012DB09501}" destId="{6A80D7D4-DFAB-4FCC-90D7-CDDE85905CE2}" srcOrd="1" destOrd="0" presId="urn:microsoft.com/office/officeart/2005/8/layout/vList3"/>
    <dgm:cxn modelId="{1453449D-B329-4C95-83CA-FC0E72297125}" type="presParOf" srcId="{B8D405D3-071D-442B-B607-6D3330F0A781}" destId="{A01B1650-5E7C-4C74-A741-6F1D5180FC4D}" srcOrd="5" destOrd="0" presId="urn:microsoft.com/office/officeart/2005/8/layout/vList3"/>
    <dgm:cxn modelId="{9D654CCD-755D-4F1A-B082-78628F6E7563}" type="presParOf" srcId="{B8D405D3-071D-442B-B607-6D3330F0A781}" destId="{23464D3B-0546-4EAB-88CC-253ADE9B1526}" srcOrd="6" destOrd="0" presId="urn:microsoft.com/office/officeart/2005/8/layout/vList3"/>
    <dgm:cxn modelId="{CBDA6634-C194-431B-B83E-703FC0284BD6}" type="presParOf" srcId="{23464D3B-0546-4EAB-88CC-253ADE9B1526}" destId="{5CE960F1-5DFD-451C-B4F1-E969A24B3E80}" srcOrd="0" destOrd="0" presId="urn:microsoft.com/office/officeart/2005/8/layout/vList3"/>
    <dgm:cxn modelId="{181B8A6B-FE0A-4B4B-AAEA-8E3B87423992}" type="presParOf" srcId="{23464D3B-0546-4EAB-88CC-253ADE9B1526}" destId="{B3CD018A-7D9B-408F-A45A-254B750BA3E8}" srcOrd="1" destOrd="0" presId="urn:microsoft.com/office/officeart/2005/8/layout/vList3"/>
    <dgm:cxn modelId="{320BA9F4-BB1C-49C7-B112-4DA507853F7A}" type="presParOf" srcId="{B8D405D3-071D-442B-B607-6D3330F0A781}" destId="{73531144-1907-453B-B241-8AE2F6D2E6E8}" srcOrd="7" destOrd="0" presId="urn:microsoft.com/office/officeart/2005/8/layout/vList3"/>
    <dgm:cxn modelId="{C89F2A89-6B28-4EFA-9A58-3CC60779DC51}" type="presParOf" srcId="{B8D405D3-071D-442B-B607-6D3330F0A781}" destId="{0599915D-741E-4366-96FF-03DA4769CED7}" srcOrd="8" destOrd="0" presId="urn:microsoft.com/office/officeart/2005/8/layout/vList3"/>
    <dgm:cxn modelId="{C56181FF-5B9B-4CCF-A1E9-BA96E8628C78}" type="presParOf" srcId="{0599915D-741E-4366-96FF-03DA4769CED7}" destId="{EDA24A54-B370-4BAA-AF40-6BF00D9174F7}" srcOrd="0" destOrd="0" presId="urn:microsoft.com/office/officeart/2005/8/layout/vList3"/>
    <dgm:cxn modelId="{7C920048-8F89-4FDF-907C-C7A3D4297161}" type="presParOf" srcId="{0599915D-741E-4366-96FF-03DA4769CED7}" destId="{8DD898A6-7DC7-4E2B-907F-B57600C49DA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7EC08-DD0B-4B77-AE80-7267A75C3F8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E4166D5B-2F26-4341-AAD2-6F77E2FB149E}">
      <dgm:prSet phldrT="[Szöveg]"/>
      <dgm:spPr/>
      <dgm:t>
        <a:bodyPr/>
        <a:lstStyle/>
        <a:p>
          <a:r>
            <a:rPr lang="hu-HU" dirty="0"/>
            <a:t>Munkanélküli karrierkezdés</a:t>
          </a:r>
        </a:p>
      </dgm:t>
    </dgm:pt>
    <dgm:pt modelId="{A1E34013-3F1F-4AA8-9958-3C7F6A6216BA}" type="parTrans" cxnId="{AD9D8FC6-AA4A-43EC-9385-A174A669BC71}">
      <dgm:prSet/>
      <dgm:spPr/>
      <dgm:t>
        <a:bodyPr/>
        <a:lstStyle/>
        <a:p>
          <a:endParaRPr lang="hu-HU"/>
        </a:p>
      </dgm:t>
    </dgm:pt>
    <dgm:pt modelId="{9AA78A8A-2F18-4FC4-AB16-DF3C321408FC}" type="sibTrans" cxnId="{AD9D8FC6-AA4A-43EC-9385-A174A669BC71}">
      <dgm:prSet/>
      <dgm:spPr/>
      <dgm:t>
        <a:bodyPr/>
        <a:lstStyle/>
        <a:p>
          <a:endParaRPr lang="hu-HU"/>
        </a:p>
      </dgm:t>
    </dgm:pt>
    <dgm:pt modelId="{5579184D-9B53-47C0-8159-70541D90BC56}">
      <dgm:prSet/>
      <dgm:spPr/>
      <dgm:t>
        <a:bodyPr/>
        <a:lstStyle/>
        <a:p>
          <a:r>
            <a:rPr lang="hu-HU" dirty="0"/>
            <a:t>Hosszútávon is rosszabb állások elfogadása, alacsonyabb fizetés (</a:t>
          </a:r>
          <a:r>
            <a:rPr lang="hu-HU" dirty="0" err="1"/>
            <a:t>scaring</a:t>
          </a:r>
          <a:r>
            <a:rPr lang="hu-HU" dirty="0"/>
            <a:t> </a:t>
          </a:r>
          <a:r>
            <a:rPr lang="hu-HU" dirty="0" err="1"/>
            <a:t>effect</a:t>
          </a:r>
          <a:r>
            <a:rPr lang="hu-HU" dirty="0"/>
            <a:t>) </a:t>
          </a:r>
          <a:endParaRPr lang="en-US" dirty="0"/>
        </a:p>
      </dgm:t>
    </dgm:pt>
    <dgm:pt modelId="{E9B4E1DC-EB59-49E6-8414-F1C7E1075FDE}" type="parTrans" cxnId="{5BBF20AE-CCAC-44DC-BD39-1D41C5947801}">
      <dgm:prSet/>
      <dgm:spPr/>
      <dgm:t>
        <a:bodyPr/>
        <a:lstStyle/>
        <a:p>
          <a:endParaRPr lang="hu-HU"/>
        </a:p>
      </dgm:t>
    </dgm:pt>
    <dgm:pt modelId="{840090E5-E0BE-4A3C-93C3-E16C22A212AD}" type="sibTrans" cxnId="{5BBF20AE-CCAC-44DC-BD39-1D41C5947801}">
      <dgm:prSet/>
      <dgm:spPr/>
      <dgm:t>
        <a:bodyPr/>
        <a:lstStyle/>
        <a:p>
          <a:endParaRPr lang="hu-HU"/>
        </a:p>
      </dgm:t>
    </dgm:pt>
    <dgm:pt modelId="{681E8AD1-591C-4942-A9AE-DB358F053D62}">
      <dgm:prSet/>
      <dgm:spPr/>
      <dgm:t>
        <a:bodyPr/>
        <a:lstStyle/>
        <a:p>
          <a:r>
            <a:rPr lang="hu-HU" dirty="0" smtClean="0"/>
            <a:t>Ügyintézés/ hozzáférés </a:t>
          </a:r>
          <a:r>
            <a:rPr lang="hu-HU" dirty="0"/>
            <a:t>nehézségei</a:t>
          </a:r>
        </a:p>
      </dgm:t>
    </dgm:pt>
    <dgm:pt modelId="{31CD4A11-23E8-43E5-867F-76E42C4EF234}" type="parTrans" cxnId="{7A3DED7F-8132-4D04-8B66-D86695C16B4B}">
      <dgm:prSet/>
      <dgm:spPr/>
      <dgm:t>
        <a:bodyPr/>
        <a:lstStyle/>
        <a:p>
          <a:endParaRPr lang="hu-HU"/>
        </a:p>
      </dgm:t>
    </dgm:pt>
    <dgm:pt modelId="{50DCBB77-EB9E-4E6C-9B26-A224052C9EB2}" type="sibTrans" cxnId="{7A3DED7F-8132-4D04-8B66-D86695C16B4B}">
      <dgm:prSet/>
      <dgm:spPr/>
      <dgm:t>
        <a:bodyPr/>
        <a:lstStyle/>
        <a:p>
          <a:endParaRPr lang="hu-HU"/>
        </a:p>
      </dgm:t>
    </dgm:pt>
    <dgm:pt modelId="{DDF01619-C3CC-4882-95AA-37E3F9B68E8D}">
      <dgm:prSet/>
      <dgm:spPr/>
      <dgm:t>
        <a:bodyPr/>
        <a:lstStyle/>
        <a:p>
          <a:r>
            <a:rPr lang="hu-HU" dirty="0"/>
            <a:t>7% elveszette a munkáját, 10% 0 órát dolgozott (alkalmi munkák megszűnése)</a:t>
          </a:r>
        </a:p>
      </dgm:t>
    </dgm:pt>
    <dgm:pt modelId="{6A09E3EE-75AF-41D0-BBE0-FD8062993A77}" type="parTrans" cxnId="{A39A8E5F-1089-4776-BD88-AB6DFD84071D}">
      <dgm:prSet/>
      <dgm:spPr/>
      <dgm:t>
        <a:bodyPr/>
        <a:lstStyle/>
        <a:p>
          <a:endParaRPr lang="hu-HU"/>
        </a:p>
      </dgm:t>
    </dgm:pt>
    <dgm:pt modelId="{001E4CB1-4278-465C-B828-24A185C40095}" type="sibTrans" cxnId="{A39A8E5F-1089-4776-BD88-AB6DFD84071D}">
      <dgm:prSet/>
      <dgm:spPr/>
      <dgm:t>
        <a:bodyPr/>
        <a:lstStyle/>
        <a:p>
          <a:endParaRPr lang="hu-HU"/>
        </a:p>
      </dgm:t>
    </dgm:pt>
    <dgm:pt modelId="{B7A18542-20B3-4B8E-8183-5DD47870365D}">
      <dgm:prSet/>
      <dgm:spPr/>
      <dgm:t>
        <a:bodyPr/>
        <a:lstStyle/>
        <a:p>
          <a:r>
            <a:rPr lang="hu-HU" dirty="0"/>
            <a:t>6-ból 1 fiatal abbahagyta a munkát</a:t>
          </a:r>
        </a:p>
      </dgm:t>
    </dgm:pt>
    <dgm:pt modelId="{0EC21719-9A84-477D-9CF1-81E59787956A}" type="parTrans" cxnId="{0BC5D856-E116-45AB-A70E-6516A466E835}">
      <dgm:prSet/>
      <dgm:spPr/>
      <dgm:t>
        <a:bodyPr/>
        <a:lstStyle/>
        <a:p>
          <a:endParaRPr lang="hu-HU"/>
        </a:p>
      </dgm:t>
    </dgm:pt>
    <dgm:pt modelId="{96A3D804-9737-4FB0-860A-E6940CB5FAF7}" type="sibTrans" cxnId="{0BC5D856-E116-45AB-A70E-6516A466E835}">
      <dgm:prSet/>
      <dgm:spPr/>
      <dgm:t>
        <a:bodyPr/>
        <a:lstStyle/>
        <a:p>
          <a:endParaRPr lang="hu-HU"/>
        </a:p>
      </dgm:t>
    </dgm:pt>
    <dgm:pt modelId="{5441E89F-7B9A-46D3-917A-D9350570AB58}">
      <dgm:prSet/>
      <dgm:spPr/>
      <dgm:t>
        <a:bodyPr/>
        <a:lstStyle/>
        <a:p>
          <a:r>
            <a:rPr lang="hu-HU" dirty="0"/>
            <a:t>Csökkenő jövedelem</a:t>
          </a:r>
        </a:p>
      </dgm:t>
    </dgm:pt>
    <dgm:pt modelId="{96DC873C-CB0D-4F1F-BE8C-A6D8B269F89F}" type="parTrans" cxnId="{6D091030-7C49-4C45-8C6A-15F797A0E7DF}">
      <dgm:prSet/>
      <dgm:spPr/>
      <dgm:t>
        <a:bodyPr/>
        <a:lstStyle/>
        <a:p>
          <a:endParaRPr lang="hu-HU"/>
        </a:p>
      </dgm:t>
    </dgm:pt>
    <dgm:pt modelId="{770697E2-0456-430C-A4C3-F2BAD6137FA5}" type="sibTrans" cxnId="{6D091030-7C49-4C45-8C6A-15F797A0E7DF}">
      <dgm:prSet/>
      <dgm:spPr/>
      <dgm:t>
        <a:bodyPr/>
        <a:lstStyle/>
        <a:p>
          <a:endParaRPr lang="hu-HU"/>
        </a:p>
      </dgm:t>
    </dgm:pt>
    <dgm:pt modelId="{803C6083-56E0-49F2-8428-8D9461E36EBF}">
      <dgm:prSet/>
      <dgm:spPr/>
      <dgm:t>
        <a:bodyPr/>
        <a:lstStyle/>
        <a:p>
          <a:r>
            <a:rPr lang="hu-HU" dirty="0"/>
            <a:t>Távmunka </a:t>
          </a:r>
          <a:r>
            <a:rPr lang="hu-HU" dirty="0" smtClean="0"/>
            <a:t>elterjedése, </a:t>
          </a:r>
          <a:r>
            <a:rPr lang="hu-HU" dirty="0" err="1" smtClean="0"/>
            <a:t>digitalizáció</a:t>
          </a:r>
          <a:endParaRPr lang="hu-HU" dirty="0"/>
        </a:p>
      </dgm:t>
    </dgm:pt>
    <dgm:pt modelId="{165F22FA-C6E7-48A4-BB1A-7FD97D838B2B}" type="parTrans" cxnId="{5AB1073E-E830-4DEF-B9B7-7F34E6AD9432}">
      <dgm:prSet/>
      <dgm:spPr/>
      <dgm:t>
        <a:bodyPr/>
        <a:lstStyle/>
        <a:p>
          <a:endParaRPr lang="hu-HU"/>
        </a:p>
      </dgm:t>
    </dgm:pt>
    <dgm:pt modelId="{E160355D-BE0D-4988-94B2-4CE06B3D4782}" type="sibTrans" cxnId="{5AB1073E-E830-4DEF-B9B7-7F34E6AD9432}">
      <dgm:prSet/>
      <dgm:spPr/>
      <dgm:t>
        <a:bodyPr/>
        <a:lstStyle/>
        <a:p>
          <a:endParaRPr lang="hu-HU"/>
        </a:p>
      </dgm:t>
    </dgm:pt>
    <dgm:pt modelId="{2173A5BB-30E8-42E5-B0A4-7DC8029B0CC8}" type="pres">
      <dgm:prSet presAssocID="{4C57EC08-DD0B-4B77-AE80-7267A75C3F8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CE6DFAD-BA97-41E5-93BC-C4C1B26436CF}" type="pres">
      <dgm:prSet presAssocID="{B7A18542-20B3-4B8E-8183-5DD47870365D}" presName="composite" presStyleCnt="0"/>
      <dgm:spPr/>
    </dgm:pt>
    <dgm:pt modelId="{361FAEE0-B8A9-4C51-BCAC-49B2F1FED5A5}" type="pres">
      <dgm:prSet presAssocID="{B7A18542-20B3-4B8E-8183-5DD47870365D}" presName="imgShp" presStyleLbl="fgImgPlace1" presStyleIdx="0" presStyleCnt="7" custLinFactNeighborX="-56494" custLinFactNeighborY="-4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03933F-485C-424E-86A9-E460E93F747B}" type="pres">
      <dgm:prSet presAssocID="{B7A18542-20B3-4B8E-8183-5DD47870365D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5E9FA2-EDA5-4489-A367-11B4541E3BF8}" type="pres">
      <dgm:prSet presAssocID="{96A3D804-9737-4FB0-860A-E6940CB5FAF7}" presName="spacing" presStyleCnt="0"/>
      <dgm:spPr/>
    </dgm:pt>
    <dgm:pt modelId="{6DA747A7-AF47-44C0-A81E-987E7F16EACC}" type="pres">
      <dgm:prSet presAssocID="{DDF01619-C3CC-4882-95AA-37E3F9B68E8D}" presName="composite" presStyleCnt="0"/>
      <dgm:spPr/>
    </dgm:pt>
    <dgm:pt modelId="{517AFE29-FE1F-4B36-9455-F458356EF760}" type="pres">
      <dgm:prSet presAssocID="{DDF01619-C3CC-4882-95AA-37E3F9B68E8D}" presName="imgShp" presStyleLbl="fgImgPlace1" presStyleIdx="1" presStyleCnt="7" custLinFactNeighborX="-61068" custLinFactNeighborY="308"/>
      <dgm:spPr>
        <a:prstGeom prst="rect">
          <a:avLst/>
        </a:prstGeom>
        <a:blipFill rotWithShape="1">
          <a:blip xmlns:r="http://schemas.openxmlformats.org/officeDocument/2006/relationships"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</dgm:spPr>
    </dgm:pt>
    <dgm:pt modelId="{E9AA5FDC-E661-42D3-9F66-88B23B2F4800}" type="pres">
      <dgm:prSet presAssocID="{DDF01619-C3CC-4882-95AA-37E3F9B68E8D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8F24B3-E2A2-4B19-B82A-EF9E0B88DF90}" type="pres">
      <dgm:prSet presAssocID="{001E4CB1-4278-465C-B828-24A185C40095}" presName="spacing" presStyleCnt="0"/>
      <dgm:spPr/>
    </dgm:pt>
    <dgm:pt modelId="{357F009C-5097-49F0-90E6-DA3E9404B96D}" type="pres">
      <dgm:prSet presAssocID="{5441E89F-7B9A-46D3-917A-D9350570AB58}" presName="composite" presStyleCnt="0"/>
      <dgm:spPr/>
    </dgm:pt>
    <dgm:pt modelId="{A6F267FA-6AA5-4539-8DCD-259ECDACD634}" type="pres">
      <dgm:prSet presAssocID="{5441E89F-7B9A-46D3-917A-D9350570AB58}" presName="imgShp" presStyleLbl="fgImgPlace1" presStyleIdx="2" presStyleCnt="7" custLinFactNeighborX="-56494" custLinFactNeighborY="-19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BCE288B-D31B-499E-89C3-9F201E0182B8}" type="pres">
      <dgm:prSet presAssocID="{5441E89F-7B9A-46D3-917A-D9350570AB58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742F6B-99CA-4ABF-9C43-B3AD2A51DBCE}" type="pres">
      <dgm:prSet presAssocID="{770697E2-0456-430C-A4C3-F2BAD6137FA5}" presName="spacing" presStyleCnt="0"/>
      <dgm:spPr/>
    </dgm:pt>
    <dgm:pt modelId="{3B9389B8-B75C-4E79-87D5-8C0DA8491D7B}" type="pres">
      <dgm:prSet presAssocID="{803C6083-56E0-49F2-8428-8D9461E36EBF}" presName="composite" presStyleCnt="0"/>
      <dgm:spPr/>
    </dgm:pt>
    <dgm:pt modelId="{AB6DB854-D087-4153-BB78-697D8D0514D9}" type="pres">
      <dgm:prSet presAssocID="{803C6083-56E0-49F2-8428-8D9461E36EBF}" presName="imgShp" presStyleLbl="fgImgPlace1" presStyleIdx="3" presStyleCnt="7" custLinFactNeighborX="-79959" custLinFactNeighborY="-278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7FC12BE-8360-402E-A39B-458CA56A9C8D}" type="pres">
      <dgm:prSet presAssocID="{803C6083-56E0-49F2-8428-8D9461E36EBF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1F9C360-2D1F-444A-A191-68424B346C5D}" type="pres">
      <dgm:prSet presAssocID="{E160355D-BE0D-4988-94B2-4CE06B3D4782}" presName="spacing" presStyleCnt="0"/>
      <dgm:spPr/>
    </dgm:pt>
    <dgm:pt modelId="{7A63BB3A-2B43-4B28-9FD9-18207ACC3B52}" type="pres">
      <dgm:prSet presAssocID="{681E8AD1-591C-4942-A9AE-DB358F053D62}" presName="composite" presStyleCnt="0"/>
      <dgm:spPr/>
    </dgm:pt>
    <dgm:pt modelId="{F110B4A9-0BC9-4CFF-939B-BB4AE87F11CF}" type="pres">
      <dgm:prSet presAssocID="{681E8AD1-591C-4942-A9AE-DB358F053D62}" presName="imgShp" presStyleLbl="fgImgPlace1" presStyleIdx="4" presStyleCnt="7" custLinFactNeighborX="-70977" custLinFactNeighborY="-317"/>
      <dgm:spPr>
        <a:prstGeom prst="rect">
          <a:avLst/>
        </a:prstGeom>
        <a:blipFill rotWithShape="1">
          <a:blip xmlns:r="http://schemas.openxmlformats.org/officeDocument/2006/relationships" r:embed="rId5">
            <a:grayscl/>
          </a:blip>
          <a:stretch>
            <a:fillRect/>
          </a:stretch>
        </a:blipFill>
      </dgm:spPr>
    </dgm:pt>
    <dgm:pt modelId="{ED64700F-BFBD-4EEC-937B-B85788742D78}" type="pres">
      <dgm:prSet presAssocID="{681E8AD1-591C-4942-A9AE-DB358F053D62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504662-BE80-446E-B2F8-D64A8F6754F1}" type="pres">
      <dgm:prSet presAssocID="{50DCBB77-EB9E-4E6C-9B26-A224052C9EB2}" presName="spacing" presStyleCnt="0"/>
      <dgm:spPr/>
    </dgm:pt>
    <dgm:pt modelId="{43A9B127-D60A-47DD-A990-9D63A79C8A71}" type="pres">
      <dgm:prSet presAssocID="{E4166D5B-2F26-4341-AAD2-6F77E2FB149E}" presName="composite" presStyleCnt="0"/>
      <dgm:spPr/>
    </dgm:pt>
    <dgm:pt modelId="{B91F8A2E-1031-4299-B878-20128B7374F7}" type="pres">
      <dgm:prSet presAssocID="{E4166D5B-2F26-4341-AAD2-6F77E2FB149E}" presName="imgShp" presStyleLbl="fgImgPlace1" presStyleIdx="5" presStyleCnt="7" custLinFactNeighborX="-67269" custLinFactNeighborY="1508"/>
      <dgm:spPr>
        <a:blipFill rotWithShape="1">
          <a:blip xmlns:r="http://schemas.openxmlformats.org/officeDocument/2006/relationships" r:embed="rId6">
            <a:grayscl/>
          </a:blip>
          <a:stretch>
            <a:fillRect/>
          </a:stretch>
        </a:blipFill>
      </dgm:spPr>
    </dgm:pt>
    <dgm:pt modelId="{63E89365-0A27-46F3-AF9B-72B24AC1B4E2}" type="pres">
      <dgm:prSet presAssocID="{E4166D5B-2F26-4341-AAD2-6F77E2FB149E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F600AF7-C90B-4DAB-ADA7-6F802EE344CB}" type="pres">
      <dgm:prSet presAssocID="{9AA78A8A-2F18-4FC4-AB16-DF3C321408FC}" presName="spacing" presStyleCnt="0"/>
      <dgm:spPr/>
    </dgm:pt>
    <dgm:pt modelId="{2A40393A-07DA-4D76-A400-338DD1289F56}" type="pres">
      <dgm:prSet presAssocID="{5579184D-9B53-47C0-8159-70541D90BC56}" presName="composite" presStyleCnt="0"/>
      <dgm:spPr/>
    </dgm:pt>
    <dgm:pt modelId="{27B82FB0-2E14-4361-B16D-4C553F89F02F}" type="pres">
      <dgm:prSet presAssocID="{5579184D-9B53-47C0-8159-70541D90BC56}" presName="imgShp" presStyleLbl="fgImgPlace1" presStyleIdx="6" presStyleCnt="7" custLinFactNeighborX="-74587" custLinFactNeighborY="-2076"/>
      <dgm:spPr>
        <a:blipFill rotWithShape="1">
          <a:blip xmlns:r="http://schemas.openxmlformats.org/officeDocument/2006/relationships"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</dgm:spPr>
    </dgm:pt>
    <dgm:pt modelId="{F53E7D80-869F-471A-B73F-B4FACF6F1C1B}" type="pres">
      <dgm:prSet presAssocID="{5579184D-9B53-47C0-8159-70541D90BC56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48021D8-3C1E-4B38-9FA1-551396FD5582}" type="presOf" srcId="{DDF01619-C3CC-4882-95AA-37E3F9B68E8D}" destId="{E9AA5FDC-E661-42D3-9F66-88B23B2F4800}" srcOrd="0" destOrd="0" presId="urn:microsoft.com/office/officeart/2005/8/layout/vList3"/>
    <dgm:cxn modelId="{7BA9A377-A0E7-4CB8-8943-3154F783F214}" type="presOf" srcId="{803C6083-56E0-49F2-8428-8D9461E36EBF}" destId="{A7FC12BE-8360-402E-A39B-458CA56A9C8D}" srcOrd="0" destOrd="0" presId="urn:microsoft.com/office/officeart/2005/8/layout/vList3"/>
    <dgm:cxn modelId="{B831B154-0F5E-41D0-AF71-88C019862DFB}" type="presOf" srcId="{5579184D-9B53-47C0-8159-70541D90BC56}" destId="{F53E7D80-869F-471A-B73F-B4FACF6F1C1B}" srcOrd="0" destOrd="0" presId="urn:microsoft.com/office/officeart/2005/8/layout/vList3"/>
    <dgm:cxn modelId="{332F5E49-A9DA-4CD8-843F-9DBA54F0221C}" type="presOf" srcId="{4C57EC08-DD0B-4B77-AE80-7267A75C3F81}" destId="{2173A5BB-30E8-42E5-B0A4-7DC8029B0CC8}" srcOrd="0" destOrd="0" presId="urn:microsoft.com/office/officeart/2005/8/layout/vList3"/>
    <dgm:cxn modelId="{0BC5D856-E116-45AB-A70E-6516A466E835}" srcId="{4C57EC08-DD0B-4B77-AE80-7267A75C3F81}" destId="{B7A18542-20B3-4B8E-8183-5DD47870365D}" srcOrd="0" destOrd="0" parTransId="{0EC21719-9A84-477D-9CF1-81E59787956A}" sibTransId="{96A3D804-9737-4FB0-860A-E6940CB5FAF7}"/>
    <dgm:cxn modelId="{77367044-5310-44FA-9E7D-60A6730EE3C5}" type="presOf" srcId="{681E8AD1-591C-4942-A9AE-DB358F053D62}" destId="{ED64700F-BFBD-4EEC-937B-B85788742D78}" srcOrd="0" destOrd="0" presId="urn:microsoft.com/office/officeart/2005/8/layout/vList3"/>
    <dgm:cxn modelId="{AD9D8FC6-AA4A-43EC-9385-A174A669BC71}" srcId="{4C57EC08-DD0B-4B77-AE80-7267A75C3F81}" destId="{E4166D5B-2F26-4341-AAD2-6F77E2FB149E}" srcOrd="5" destOrd="0" parTransId="{A1E34013-3F1F-4AA8-9958-3C7F6A6216BA}" sibTransId="{9AA78A8A-2F18-4FC4-AB16-DF3C321408FC}"/>
    <dgm:cxn modelId="{5BBF20AE-CCAC-44DC-BD39-1D41C5947801}" srcId="{4C57EC08-DD0B-4B77-AE80-7267A75C3F81}" destId="{5579184D-9B53-47C0-8159-70541D90BC56}" srcOrd="6" destOrd="0" parTransId="{E9B4E1DC-EB59-49E6-8414-F1C7E1075FDE}" sibTransId="{840090E5-E0BE-4A3C-93C3-E16C22A212AD}"/>
    <dgm:cxn modelId="{0FA30060-A19D-4D61-88F4-F7F5959DE18C}" type="presOf" srcId="{E4166D5B-2F26-4341-AAD2-6F77E2FB149E}" destId="{63E89365-0A27-46F3-AF9B-72B24AC1B4E2}" srcOrd="0" destOrd="0" presId="urn:microsoft.com/office/officeart/2005/8/layout/vList3"/>
    <dgm:cxn modelId="{A39A8E5F-1089-4776-BD88-AB6DFD84071D}" srcId="{4C57EC08-DD0B-4B77-AE80-7267A75C3F81}" destId="{DDF01619-C3CC-4882-95AA-37E3F9B68E8D}" srcOrd="1" destOrd="0" parTransId="{6A09E3EE-75AF-41D0-BBE0-FD8062993A77}" sibTransId="{001E4CB1-4278-465C-B828-24A185C40095}"/>
    <dgm:cxn modelId="{5AB1073E-E830-4DEF-B9B7-7F34E6AD9432}" srcId="{4C57EC08-DD0B-4B77-AE80-7267A75C3F81}" destId="{803C6083-56E0-49F2-8428-8D9461E36EBF}" srcOrd="3" destOrd="0" parTransId="{165F22FA-C6E7-48A4-BB1A-7FD97D838B2B}" sibTransId="{E160355D-BE0D-4988-94B2-4CE06B3D4782}"/>
    <dgm:cxn modelId="{4675C9BA-9C82-42FE-AFCB-8C4C056055CD}" type="presOf" srcId="{B7A18542-20B3-4B8E-8183-5DD47870365D}" destId="{B803933F-485C-424E-86A9-E460E93F747B}" srcOrd="0" destOrd="0" presId="urn:microsoft.com/office/officeart/2005/8/layout/vList3"/>
    <dgm:cxn modelId="{ADD605E8-D222-4A1F-B374-30239CAC4F64}" type="presOf" srcId="{5441E89F-7B9A-46D3-917A-D9350570AB58}" destId="{3BCE288B-D31B-499E-89C3-9F201E0182B8}" srcOrd="0" destOrd="0" presId="urn:microsoft.com/office/officeart/2005/8/layout/vList3"/>
    <dgm:cxn modelId="{7A3DED7F-8132-4D04-8B66-D86695C16B4B}" srcId="{4C57EC08-DD0B-4B77-AE80-7267A75C3F81}" destId="{681E8AD1-591C-4942-A9AE-DB358F053D62}" srcOrd="4" destOrd="0" parTransId="{31CD4A11-23E8-43E5-867F-76E42C4EF234}" sibTransId="{50DCBB77-EB9E-4E6C-9B26-A224052C9EB2}"/>
    <dgm:cxn modelId="{6D091030-7C49-4C45-8C6A-15F797A0E7DF}" srcId="{4C57EC08-DD0B-4B77-AE80-7267A75C3F81}" destId="{5441E89F-7B9A-46D3-917A-D9350570AB58}" srcOrd="2" destOrd="0" parTransId="{96DC873C-CB0D-4F1F-BE8C-A6D8B269F89F}" sibTransId="{770697E2-0456-430C-A4C3-F2BAD6137FA5}"/>
    <dgm:cxn modelId="{B3A818E3-A3FC-4396-BA81-E536B679469D}" type="presParOf" srcId="{2173A5BB-30E8-42E5-B0A4-7DC8029B0CC8}" destId="{ECE6DFAD-BA97-41E5-93BC-C4C1B26436CF}" srcOrd="0" destOrd="0" presId="urn:microsoft.com/office/officeart/2005/8/layout/vList3"/>
    <dgm:cxn modelId="{CC33E510-C63B-4B51-84D2-943D012008B6}" type="presParOf" srcId="{ECE6DFAD-BA97-41E5-93BC-C4C1B26436CF}" destId="{361FAEE0-B8A9-4C51-BCAC-49B2F1FED5A5}" srcOrd="0" destOrd="0" presId="urn:microsoft.com/office/officeart/2005/8/layout/vList3"/>
    <dgm:cxn modelId="{B95BC81E-00DD-4395-BB16-8E9A8CB30535}" type="presParOf" srcId="{ECE6DFAD-BA97-41E5-93BC-C4C1B26436CF}" destId="{B803933F-485C-424E-86A9-E460E93F747B}" srcOrd="1" destOrd="0" presId="urn:microsoft.com/office/officeart/2005/8/layout/vList3"/>
    <dgm:cxn modelId="{24F523AB-6858-4212-8140-0B7ED2029686}" type="presParOf" srcId="{2173A5BB-30E8-42E5-B0A4-7DC8029B0CC8}" destId="{0F5E9FA2-EDA5-4489-A367-11B4541E3BF8}" srcOrd="1" destOrd="0" presId="urn:microsoft.com/office/officeart/2005/8/layout/vList3"/>
    <dgm:cxn modelId="{E4326974-91BD-4D65-8B71-58FEB578B08F}" type="presParOf" srcId="{2173A5BB-30E8-42E5-B0A4-7DC8029B0CC8}" destId="{6DA747A7-AF47-44C0-A81E-987E7F16EACC}" srcOrd="2" destOrd="0" presId="urn:microsoft.com/office/officeart/2005/8/layout/vList3"/>
    <dgm:cxn modelId="{B2DF3362-44F3-4F24-8A77-018059BA98E5}" type="presParOf" srcId="{6DA747A7-AF47-44C0-A81E-987E7F16EACC}" destId="{517AFE29-FE1F-4B36-9455-F458356EF760}" srcOrd="0" destOrd="0" presId="urn:microsoft.com/office/officeart/2005/8/layout/vList3"/>
    <dgm:cxn modelId="{10F9DEA1-E095-4D83-99D5-193732F8DCCF}" type="presParOf" srcId="{6DA747A7-AF47-44C0-A81E-987E7F16EACC}" destId="{E9AA5FDC-E661-42D3-9F66-88B23B2F4800}" srcOrd="1" destOrd="0" presId="urn:microsoft.com/office/officeart/2005/8/layout/vList3"/>
    <dgm:cxn modelId="{07F897CF-4258-416E-8104-C7E30C4AEF20}" type="presParOf" srcId="{2173A5BB-30E8-42E5-B0A4-7DC8029B0CC8}" destId="{B08F24B3-E2A2-4B19-B82A-EF9E0B88DF90}" srcOrd="3" destOrd="0" presId="urn:microsoft.com/office/officeart/2005/8/layout/vList3"/>
    <dgm:cxn modelId="{CCFED3E1-B721-4FF9-8754-4F0F3F502D71}" type="presParOf" srcId="{2173A5BB-30E8-42E5-B0A4-7DC8029B0CC8}" destId="{357F009C-5097-49F0-90E6-DA3E9404B96D}" srcOrd="4" destOrd="0" presId="urn:microsoft.com/office/officeart/2005/8/layout/vList3"/>
    <dgm:cxn modelId="{70E8E3D1-E26C-4D52-956F-8A5DE6FCD6A5}" type="presParOf" srcId="{357F009C-5097-49F0-90E6-DA3E9404B96D}" destId="{A6F267FA-6AA5-4539-8DCD-259ECDACD634}" srcOrd="0" destOrd="0" presId="urn:microsoft.com/office/officeart/2005/8/layout/vList3"/>
    <dgm:cxn modelId="{21702940-6A78-470C-85D7-F1F809777620}" type="presParOf" srcId="{357F009C-5097-49F0-90E6-DA3E9404B96D}" destId="{3BCE288B-D31B-499E-89C3-9F201E0182B8}" srcOrd="1" destOrd="0" presId="urn:microsoft.com/office/officeart/2005/8/layout/vList3"/>
    <dgm:cxn modelId="{056E4637-7431-4E94-BE87-8409B41FE1C6}" type="presParOf" srcId="{2173A5BB-30E8-42E5-B0A4-7DC8029B0CC8}" destId="{7B742F6B-99CA-4ABF-9C43-B3AD2A51DBCE}" srcOrd="5" destOrd="0" presId="urn:microsoft.com/office/officeart/2005/8/layout/vList3"/>
    <dgm:cxn modelId="{5D72515F-8F98-4BFF-9B11-11E3B6B3C724}" type="presParOf" srcId="{2173A5BB-30E8-42E5-B0A4-7DC8029B0CC8}" destId="{3B9389B8-B75C-4E79-87D5-8C0DA8491D7B}" srcOrd="6" destOrd="0" presId="urn:microsoft.com/office/officeart/2005/8/layout/vList3"/>
    <dgm:cxn modelId="{D31708E2-D081-4CD2-88DA-5B17F40B29B2}" type="presParOf" srcId="{3B9389B8-B75C-4E79-87D5-8C0DA8491D7B}" destId="{AB6DB854-D087-4153-BB78-697D8D0514D9}" srcOrd="0" destOrd="0" presId="urn:microsoft.com/office/officeart/2005/8/layout/vList3"/>
    <dgm:cxn modelId="{B79682F7-BA74-4C0B-BA68-347619242CB6}" type="presParOf" srcId="{3B9389B8-B75C-4E79-87D5-8C0DA8491D7B}" destId="{A7FC12BE-8360-402E-A39B-458CA56A9C8D}" srcOrd="1" destOrd="0" presId="urn:microsoft.com/office/officeart/2005/8/layout/vList3"/>
    <dgm:cxn modelId="{4738BCE2-C770-4DF3-983A-44796A5ED57B}" type="presParOf" srcId="{2173A5BB-30E8-42E5-B0A4-7DC8029B0CC8}" destId="{E1F9C360-2D1F-444A-A191-68424B346C5D}" srcOrd="7" destOrd="0" presId="urn:microsoft.com/office/officeart/2005/8/layout/vList3"/>
    <dgm:cxn modelId="{AC193975-FFAD-43DE-9353-3A0B00F84357}" type="presParOf" srcId="{2173A5BB-30E8-42E5-B0A4-7DC8029B0CC8}" destId="{7A63BB3A-2B43-4B28-9FD9-18207ACC3B52}" srcOrd="8" destOrd="0" presId="urn:microsoft.com/office/officeart/2005/8/layout/vList3"/>
    <dgm:cxn modelId="{A587F57D-0455-49F2-9BF1-C5CE2F213C04}" type="presParOf" srcId="{7A63BB3A-2B43-4B28-9FD9-18207ACC3B52}" destId="{F110B4A9-0BC9-4CFF-939B-BB4AE87F11CF}" srcOrd="0" destOrd="0" presId="urn:microsoft.com/office/officeart/2005/8/layout/vList3"/>
    <dgm:cxn modelId="{F0DF8C44-9284-4027-8D05-968776BFB72B}" type="presParOf" srcId="{7A63BB3A-2B43-4B28-9FD9-18207ACC3B52}" destId="{ED64700F-BFBD-4EEC-937B-B85788742D78}" srcOrd="1" destOrd="0" presId="urn:microsoft.com/office/officeart/2005/8/layout/vList3"/>
    <dgm:cxn modelId="{25603995-EF42-4797-9448-2BFC2CECF632}" type="presParOf" srcId="{2173A5BB-30E8-42E5-B0A4-7DC8029B0CC8}" destId="{33504662-BE80-446E-B2F8-D64A8F6754F1}" srcOrd="9" destOrd="0" presId="urn:microsoft.com/office/officeart/2005/8/layout/vList3"/>
    <dgm:cxn modelId="{5CEADE2C-7934-439A-8C48-716EE3ADE94B}" type="presParOf" srcId="{2173A5BB-30E8-42E5-B0A4-7DC8029B0CC8}" destId="{43A9B127-D60A-47DD-A990-9D63A79C8A71}" srcOrd="10" destOrd="0" presId="urn:microsoft.com/office/officeart/2005/8/layout/vList3"/>
    <dgm:cxn modelId="{79CAEF09-56EB-4D95-BBEE-4041BF35CBF2}" type="presParOf" srcId="{43A9B127-D60A-47DD-A990-9D63A79C8A71}" destId="{B91F8A2E-1031-4299-B878-20128B7374F7}" srcOrd="0" destOrd="0" presId="urn:microsoft.com/office/officeart/2005/8/layout/vList3"/>
    <dgm:cxn modelId="{FBDC9569-7E4F-4150-966C-FBC976B664D5}" type="presParOf" srcId="{43A9B127-D60A-47DD-A990-9D63A79C8A71}" destId="{63E89365-0A27-46F3-AF9B-72B24AC1B4E2}" srcOrd="1" destOrd="0" presId="urn:microsoft.com/office/officeart/2005/8/layout/vList3"/>
    <dgm:cxn modelId="{9E65F340-6C7D-465C-B2A3-58576337F0E8}" type="presParOf" srcId="{2173A5BB-30E8-42E5-B0A4-7DC8029B0CC8}" destId="{8F600AF7-C90B-4DAB-ADA7-6F802EE344CB}" srcOrd="11" destOrd="0" presId="urn:microsoft.com/office/officeart/2005/8/layout/vList3"/>
    <dgm:cxn modelId="{AF1B4546-4B2C-4E2D-BE1A-8D2318CE970D}" type="presParOf" srcId="{2173A5BB-30E8-42E5-B0A4-7DC8029B0CC8}" destId="{2A40393A-07DA-4D76-A400-338DD1289F56}" srcOrd="12" destOrd="0" presId="urn:microsoft.com/office/officeart/2005/8/layout/vList3"/>
    <dgm:cxn modelId="{BA2DC6A5-0404-47BC-BFE5-15C1787AEC99}" type="presParOf" srcId="{2A40393A-07DA-4D76-A400-338DD1289F56}" destId="{27B82FB0-2E14-4361-B16D-4C553F89F02F}" srcOrd="0" destOrd="0" presId="urn:microsoft.com/office/officeart/2005/8/layout/vList3"/>
    <dgm:cxn modelId="{DF40C76B-9363-471D-9078-25376EFA0A04}" type="presParOf" srcId="{2A40393A-07DA-4D76-A400-338DD1289F56}" destId="{F53E7D80-869F-471A-B73F-B4FACF6F1C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81CF8-3E56-4EDC-866A-7744C7A1552E}">
      <dsp:nvSpPr>
        <dsp:cNvPr id="0" name=""/>
        <dsp:cNvSpPr/>
      </dsp:nvSpPr>
      <dsp:spPr>
        <a:xfrm rot="10800000">
          <a:off x="1448844" y="3155"/>
          <a:ext cx="4980073" cy="77786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1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Iskolabezárás, távoktatás (kb. a </a:t>
          </a:r>
          <a:r>
            <a:rPr lang="hu-HU" sz="1900" kern="1200" dirty="0" smtClean="0"/>
            <a:t>fiatalok </a:t>
          </a:r>
          <a:r>
            <a:rPr lang="hu-HU" sz="1900" kern="1200" dirty="0"/>
            <a:t>71%-át </a:t>
          </a:r>
          <a:r>
            <a:rPr lang="hu-HU" sz="1900" kern="1200" dirty="0" smtClean="0"/>
            <a:t>érintette a világon)</a:t>
          </a:r>
          <a:endParaRPr lang="hu-HU" sz="1900" kern="1200" dirty="0"/>
        </a:p>
      </dsp:txBody>
      <dsp:txXfrm rot="10800000">
        <a:off x="1643309" y="3155"/>
        <a:ext cx="4785608" cy="777862"/>
      </dsp:txXfrm>
    </dsp:sp>
    <dsp:sp modelId="{F2FFDADB-A464-4590-93B5-115199884B72}">
      <dsp:nvSpPr>
        <dsp:cNvPr id="0" name=""/>
        <dsp:cNvSpPr/>
      </dsp:nvSpPr>
      <dsp:spPr>
        <a:xfrm>
          <a:off x="648074" y="72011"/>
          <a:ext cx="777862" cy="77786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EBFDF-1622-41D8-9178-084964463B78}">
      <dsp:nvSpPr>
        <dsp:cNvPr id="0" name=""/>
        <dsp:cNvSpPr/>
      </dsp:nvSpPr>
      <dsp:spPr>
        <a:xfrm rot="10800000">
          <a:off x="1448844" y="1013215"/>
          <a:ext cx="4980073" cy="777862"/>
        </a:xfrm>
        <a:prstGeom prst="homePlate">
          <a:avLst/>
        </a:prstGeom>
        <a:solidFill>
          <a:schemeClr val="accent2">
            <a:hueOff val="-184307"/>
            <a:satOff val="22167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1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Digitális hozzáférés egyenlőtlenségei</a:t>
          </a:r>
        </a:p>
      </dsp:txBody>
      <dsp:txXfrm rot="10800000">
        <a:off x="1643309" y="1013215"/>
        <a:ext cx="4785608" cy="777862"/>
      </dsp:txXfrm>
    </dsp:sp>
    <dsp:sp modelId="{C312B9FE-4C60-4E08-BC09-22CC915BDC8D}">
      <dsp:nvSpPr>
        <dsp:cNvPr id="0" name=""/>
        <dsp:cNvSpPr/>
      </dsp:nvSpPr>
      <dsp:spPr>
        <a:xfrm>
          <a:off x="732760" y="1008112"/>
          <a:ext cx="777862" cy="777862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0D7D4-DFAB-4FCC-90D7-CDDE85905CE2}">
      <dsp:nvSpPr>
        <dsp:cNvPr id="0" name=""/>
        <dsp:cNvSpPr/>
      </dsp:nvSpPr>
      <dsp:spPr>
        <a:xfrm rot="10800000">
          <a:off x="1438740" y="2023274"/>
          <a:ext cx="4980073" cy="777862"/>
        </a:xfrm>
        <a:prstGeom prst="homePlate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1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Lemorzsolódás, lemaradás, rosszabb teljesítmény, késleltetett befejezés</a:t>
          </a:r>
        </a:p>
      </dsp:txBody>
      <dsp:txXfrm rot="10800000">
        <a:off x="1633205" y="2023274"/>
        <a:ext cx="4785608" cy="777862"/>
      </dsp:txXfrm>
    </dsp:sp>
    <dsp:sp modelId="{2ED20688-5AF5-4AF3-966B-07B91B4B7A9E}">
      <dsp:nvSpPr>
        <dsp:cNvPr id="0" name=""/>
        <dsp:cNvSpPr/>
      </dsp:nvSpPr>
      <dsp:spPr>
        <a:xfrm>
          <a:off x="720081" y="2016227"/>
          <a:ext cx="737444" cy="777862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D018A-7D9B-408F-A45A-254B750BA3E8}">
      <dsp:nvSpPr>
        <dsp:cNvPr id="0" name=""/>
        <dsp:cNvSpPr/>
      </dsp:nvSpPr>
      <dsp:spPr>
        <a:xfrm rot="10800000">
          <a:off x="1448844" y="3033334"/>
          <a:ext cx="4980073" cy="777862"/>
        </a:xfrm>
        <a:prstGeom prst="homePlate">
          <a:avLst/>
        </a:prstGeom>
        <a:solidFill>
          <a:schemeClr val="accent2">
            <a:hueOff val="-552920"/>
            <a:satOff val="66502"/>
            <a:lumOff val="7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1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Kortárs csoport hiánya, elszigetelődés</a:t>
          </a:r>
        </a:p>
      </dsp:txBody>
      <dsp:txXfrm rot="10800000">
        <a:off x="1643309" y="3033334"/>
        <a:ext cx="4785608" cy="777862"/>
      </dsp:txXfrm>
    </dsp:sp>
    <dsp:sp modelId="{5CE960F1-5DFD-451C-B4F1-E969A24B3E80}">
      <dsp:nvSpPr>
        <dsp:cNvPr id="0" name=""/>
        <dsp:cNvSpPr/>
      </dsp:nvSpPr>
      <dsp:spPr>
        <a:xfrm>
          <a:off x="720081" y="3096341"/>
          <a:ext cx="777862" cy="777862"/>
        </a:xfrm>
        <a:prstGeom prst="rect">
          <a:avLst/>
        </a:prstGeom>
        <a:blipFill rotWithShape="1">
          <a:blip xmlns:r="http://schemas.openxmlformats.org/officeDocument/2006/relationships"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898A6-7DC7-4E2B-907F-B57600C49DAE}">
      <dsp:nvSpPr>
        <dsp:cNvPr id="0" name=""/>
        <dsp:cNvSpPr/>
      </dsp:nvSpPr>
      <dsp:spPr>
        <a:xfrm rot="10800000">
          <a:off x="1448844" y="4043394"/>
          <a:ext cx="4980073" cy="777862"/>
        </a:xfrm>
        <a:prstGeom prst="homePlate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01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Bezárkózás, depresszió, szorongás </a:t>
          </a:r>
        </a:p>
      </dsp:txBody>
      <dsp:txXfrm rot="10800000">
        <a:off x="1643309" y="4043394"/>
        <a:ext cx="4785608" cy="777862"/>
      </dsp:txXfrm>
    </dsp:sp>
    <dsp:sp modelId="{EDA24A54-B370-4BAA-AF40-6BF00D9174F7}">
      <dsp:nvSpPr>
        <dsp:cNvPr id="0" name=""/>
        <dsp:cNvSpPr/>
      </dsp:nvSpPr>
      <dsp:spPr>
        <a:xfrm>
          <a:off x="720081" y="4032450"/>
          <a:ext cx="777862" cy="777862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3933F-485C-424E-86A9-E460E93F747B}">
      <dsp:nvSpPr>
        <dsp:cNvPr id="0" name=""/>
        <dsp:cNvSpPr/>
      </dsp:nvSpPr>
      <dsp:spPr>
        <a:xfrm rot="10800000">
          <a:off x="1637460" y="2471"/>
          <a:ext cx="5891790" cy="61375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64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6-ból 1 fiatal abbahagyta a munkát</a:t>
          </a:r>
        </a:p>
      </dsp:txBody>
      <dsp:txXfrm rot="10800000">
        <a:off x="1790898" y="2471"/>
        <a:ext cx="5738352" cy="613753"/>
      </dsp:txXfrm>
    </dsp:sp>
    <dsp:sp modelId="{361FAEE0-B8A9-4C51-BCAC-49B2F1FED5A5}">
      <dsp:nvSpPr>
        <dsp:cNvPr id="0" name=""/>
        <dsp:cNvSpPr/>
      </dsp:nvSpPr>
      <dsp:spPr>
        <a:xfrm>
          <a:off x="983850" y="0"/>
          <a:ext cx="613753" cy="6137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A5FDC-E661-42D3-9F66-88B23B2F4800}">
      <dsp:nvSpPr>
        <dsp:cNvPr id="0" name=""/>
        <dsp:cNvSpPr/>
      </dsp:nvSpPr>
      <dsp:spPr>
        <a:xfrm rot="10800000">
          <a:off x="1637460" y="799434"/>
          <a:ext cx="5891790" cy="613753"/>
        </a:xfrm>
        <a:prstGeom prst="homePlate">
          <a:avLst/>
        </a:prstGeom>
        <a:solidFill>
          <a:schemeClr val="accent2">
            <a:hueOff val="-122871"/>
            <a:satOff val="14778"/>
            <a:lumOff val="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64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7% elveszette a munkáját, 10% 0 órát dolgozott (alkalmi munkák megszűnése)</a:t>
          </a:r>
        </a:p>
      </dsp:txBody>
      <dsp:txXfrm rot="10800000">
        <a:off x="1790898" y="799434"/>
        <a:ext cx="5738352" cy="613753"/>
      </dsp:txXfrm>
    </dsp:sp>
    <dsp:sp modelId="{517AFE29-FE1F-4B36-9455-F458356EF760}">
      <dsp:nvSpPr>
        <dsp:cNvPr id="0" name=""/>
        <dsp:cNvSpPr/>
      </dsp:nvSpPr>
      <dsp:spPr>
        <a:xfrm>
          <a:off x="955777" y="801324"/>
          <a:ext cx="613753" cy="613753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E288B-D31B-499E-89C3-9F201E0182B8}">
      <dsp:nvSpPr>
        <dsp:cNvPr id="0" name=""/>
        <dsp:cNvSpPr/>
      </dsp:nvSpPr>
      <dsp:spPr>
        <a:xfrm rot="10800000">
          <a:off x="1637460" y="1596397"/>
          <a:ext cx="5891790" cy="613753"/>
        </a:xfrm>
        <a:prstGeom prst="homePlate">
          <a:avLst/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64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Csökkenő jövedelem</a:t>
          </a:r>
        </a:p>
      </dsp:txBody>
      <dsp:txXfrm rot="10800000">
        <a:off x="1790898" y="1596397"/>
        <a:ext cx="5738352" cy="613753"/>
      </dsp:txXfrm>
    </dsp:sp>
    <dsp:sp modelId="{A6F267FA-6AA5-4539-8DCD-259ECDACD634}">
      <dsp:nvSpPr>
        <dsp:cNvPr id="0" name=""/>
        <dsp:cNvSpPr/>
      </dsp:nvSpPr>
      <dsp:spPr>
        <a:xfrm>
          <a:off x="983850" y="1584178"/>
          <a:ext cx="613753" cy="61375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C12BE-8360-402E-A39B-458CA56A9C8D}">
      <dsp:nvSpPr>
        <dsp:cNvPr id="0" name=""/>
        <dsp:cNvSpPr/>
      </dsp:nvSpPr>
      <dsp:spPr>
        <a:xfrm rot="10800000">
          <a:off x="1637460" y="2393361"/>
          <a:ext cx="5891790" cy="613753"/>
        </a:xfrm>
        <a:prstGeom prst="homePlate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64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Távmunka </a:t>
          </a:r>
          <a:r>
            <a:rPr lang="hu-HU" sz="1700" kern="1200" dirty="0" smtClean="0"/>
            <a:t>elterjedése, </a:t>
          </a:r>
          <a:r>
            <a:rPr lang="hu-HU" sz="1700" kern="1200" dirty="0" err="1" smtClean="0"/>
            <a:t>digitalizáció</a:t>
          </a:r>
          <a:endParaRPr lang="hu-HU" sz="1700" kern="1200" dirty="0"/>
        </a:p>
      </dsp:txBody>
      <dsp:txXfrm rot="10800000">
        <a:off x="1790898" y="2393361"/>
        <a:ext cx="5738352" cy="613753"/>
      </dsp:txXfrm>
    </dsp:sp>
    <dsp:sp modelId="{AB6DB854-D087-4153-BB78-697D8D0514D9}">
      <dsp:nvSpPr>
        <dsp:cNvPr id="0" name=""/>
        <dsp:cNvSpPr/>
      </dsp:nvSpPr>
      <dsp:spPr>
        <a:xfrm>
          <a:off x="839832" y="2376262"/>
          <a:ext cx="613753" cy="61375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4700F-BFBD-4EEC-937B-B85788742D78}">
      <dsp:nvSpPr>
        <dsp:cNvPr id="0" name=""/>
        <dsp:cNvSpPr/>
      </dsp:nvSpPr>
      <dsp:spPr>
        <a:xfrm rot="10800000">
          <a:off x="1637460" y="3190324"/>
          <a:ext cx="5891790" cy="613753"/>
        </a:xfrm>
        <a:prstGeom prst="homePlate">
          <a:avLst/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64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Ügyintézés/ hozzáférés </a:t>
          </a:r>
          <a:r>
            <a:rPr lang="hu-HU" sz="1700" kern="1200" dirty="0"/>
            <a:t>nehézségei</a:t>
          </a:r>
        </a:p>
      </dsp:txBody>
      <dsp:txXfrm rot="10800000">
        <a:off x="1790898" y="3190324"/>
        <a:ext cx="5738352" cy="613753"/>
      </dsp:txXfrm>
    </dsp:sp>
    <dsp:sp modelId="{F110B4A9-0BC9-4CFF-939B-BB4AE87F11CF}">
      <dsp:nvSpPr>
        <dsp:cNvPr id="0" name=""/>
        <dsp:cNvSpPr/>
      </dsp:nvSpPr>
      <dsp:spPr>
        <a:xfrm>
          <a:off x="894960" y="3188379"/>
          <a:ext cx="613753" cy="613753"/>
        </a:xfrm>
        <a:prstGeom prst="rect">
          <a:avLst/>
        </a:prstGeom>
        <a:blipFill rotWithShape="1">
          <a:blip xmlns:r="http://schemas.openxmlformats.org/officeDocument/2006/relationships" r:embed="rId5">
            <a:grayscl/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89365-0A27-46F3-AF9B-72B24AC1B4E2}">
      <dsp:nvSpPr>
        <dsp:cNvPr id="0" name=""/>
        <dsp:cNvSpPr/>
      </dsp:nvSpPr>
      <dsp:spPr>
        <a:xfrm rot="10800000">
          <a:off x="1637460" y="3987288"/>
          <a:ext cx="5891790" cy="613753"/>
        </a:xfrm>
        <a:prstGeom prst="homePlate">
          <a:avLst/>
        </a:prstGeom>
        <a:solidFill>
          <a:schemeClr val="accent2">
            <a:hueOff val="-614355"/>
            <a:satOff val="73892"/>
            <a:lumOff val="84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64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Munkanélküli karrierkezdés</a:t>
          </a:r>
        </a:p>
      </dsp:txBody>
      <dsp:txXfrm rot="10800000">
        <a:off x="1790898" y="3987288"/>
        <a:ext cx="5738352" cy="613753"/>
      </dsp:txXfrm>
    </dsp:sp>
    <dsp:sp modelId="{B91F8A2E-1031-4299-B878-20128B7374F7}">
      <dsp:nvSpPr>
        <dsp:cNvPr id="0" name=""/>
        <dsp:cNvSpPr/>
      </dsp:nvSpPr>
      <dsp:spPr>
        <a:xfrm>
          <a:off x="917718" y="3996543"/>
          <a:ext cx="613753" cy="613753"/>
        </a:xfrm>
        <a:prstGeom prst="ellipse">
          <a:avLst/>
        </a:prstGeom>
        <a:blipFill rotWithShape="1">
          <a:blip xmlns:r="http://schemas.openxmlformats.org/officeDocument/2006/relationships" r:embed="rId6">
            <a:grayscl/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E7D80-869F-471A-B73F-B4FACF6F1C1B}">
      <dsp:nvSpPr>
        <dsp:cNvPr id="0" name=""/>
        <dsp:cNvSpPr/>
      </dsp:nvSpPr>
      <dsp:spPr>
        <a:xfrm rot="10800000">
          <a:off x="1637460" y="4784251"/>
          <a:ext cx="5891790" cy="613753"/>
        </a:xfrm>
        <a:prstGeom prst="homePlate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64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Hosszútávon is rosszabb állások elfogadása, alacsonyabb fizetés (</a:t>
          </a:r>
          <a:r>
            <a:rPr lang="hu-HU" sz="1700" kern="1200" dirty="0" err="1"/>
            <a:t>scaring</a:t>
          </a:r>
          <a:r>
            <a:rPr lang="hu-HU" sz="1700" kern="1200" dirty="0"/>
            <a:t> </a:t>
          </a:r>
          <a:r>
            <a:rPr lang="hu-HU" sz="1700" kern="1200" dirty="0" err="1"/>
            <a:t>effect</a:t>
          </a:r>
          <a:r>
            <a:rPr lang="hu-HU" sz="1700" kern="1200" dirty="0"/>
            <a:t>) </a:t>
          </a:r>
          <a:endParaRPr lang="en-US" sz="1700" kern="1200" dirty="0"/>
        </a:p>
      </dsp:txBody>
      <dsp:txXfrm rot="10800000">
        <a:off x="1790898" y="4784251"/>
        <a:ext cx="5738352" cy="613753"/>
      </dsp:txXfrm>
    </dsp:sp>
    <dsp:sp modelId="{27B82FB0-2E14-4361-B16D-4C553F89F02F}">
      <dsp:nvSpPr>
        <dsp:cNvPr id="0" name=""/>
        <dsp:cNvSpPr/>
      </dsp:nvSpPr>
      <dsp:spPr>
        <a:xfrm>
          <a:off x="872803" y="4771509"/>
          <a:ext cx="613753" cy="613753"/>
        </a:xfrm>
        <a:prstGeom prst="ellipse">
          <a:avLst/>
        </a:prstGeom>
        <a:blipFill rotWithShape="1">
          <a:blip xmlns:r="http://schemas.openxmlformats.org/officeDocument/2006/relationships"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C494-0480-4F98-A8DF-1CC6CF25AA46}" type="datetimeFigureOut">
              <a:rPr lang="hu-HU" smtClean="0"/>
              <a:t>2021.01.11.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2E680-9F1D-46B6-8AF0-8AFF7F59FB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54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EU-ban a 20-24 éveseknek csökken a legjobban a </a:t>
            </a:r>
            <a:r>
              <a:rPr lang="hu-HU" dirty="0" err="1"/>
              <a:t>fogl</a:t>
            </a:r>
            <a:r>
              <a:rPr lang="hu-HU" dirty="0"/>
              <a:t>. Rátája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2E680-9F1D-46B6-8AF0-8AFF7F59FB1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193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2E680-9F1D-46B6-8AF0-8AFF7F59FB1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12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hu-HU"/>
              <a:t>Előadás  címe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DDBDBEA-764E-4138-9A40-19D57DC9EA8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Előadás  címe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BDBEA-764E-4138-9A40-19D57DC9EA8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Előadás  címe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BDBEA-764E-4138-9A40-19D57DC9EA8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étfa Kék Zöld pöttyel,  Fekete és Zöld alpont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4824535"/>
          </a:xfrm>
        </p:spPr>
        <p:txBody>
          <a:bodyPr/>
          <a:lstStyle>
            <a:lvl1pPr marL="285750" indent="-216000"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ACBA0C"/>
              </a:buClr>
              <a:buFont typeface="Calibri" panose="020F0502020204030204" pitchFamily="34" charset="0"/>
              <a:buChar char="•"/>
              <a:defRPr sz="1700" b="1">
                <a:solidFill>
                  <a:srgbClr val="365B65"/>
                </a:solidFill>
              </a:defRPr>
            </a:lvl1pPr>
            <a:lvl2pPr marL="742950" indent="-216000" algn="just">
              <a:lnSpc>
                <a:spcPts val="23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600" baseline="0"/>
            </a:lvl2pPr>
            <a:lvl3pPr indent="-216000" algn="just">
              <a:lnSpc>
                <a:spcPts val="2300"/>
              </a:lnSpc>
              <a:spcBef>
                <a:spcPts val="0"/>
              </a:spcBef>
              <a:buClr>
                <a:srgbClr val="ACBA0C"/>
              </a:buClr>
              <a:defRPr sz="1500" b="0" i="0">
                <a:solidFill>
                  <a:schemeClr val="tx1"/>
                </a:solidFill>
                <a:latin typeface="+mj-lt"/>
              </a:defRPr>
            </a:lvl3pPr>
            <a:lvl4pPr marL="1600200" indent="-216000"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50"/>
            </a:lvl4pPr>
            <a:lvl5pPr marL="2057400" indent="-216000"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5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779912" y="244800"/>
            <a:ext cx="2895600" cy="365125"/>
          </a:xfrm>
        </p:spPr>
        <p:txBody>
          <a:bodyPr/>
          <a:lstStyle>
            <a:lvl1pPr>
              <a:defRPr sz="1300">
                <a:solidFill>
                  <a:srgbClr val="939597"/>
                </a:solidFill>
              </a:defRPr>
            </a:lvl1pPr>
          </a:lstStyle>
          <a:p>
            <a:pPr>
              <a:defRPr/>
            </a:pPr>
            <a:r>
              <a:rPr lang="en-GB"/>
              <a:t>Előadás címe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48000" y="65160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6E72CD-3DA5-4CC3-8E2F-6D7E758C47D0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4523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étfa 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2616200" y="5876925"/>
            <a:ext cx="5051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spcAft>
                <a:spcPts val="200"/>
              </a:spcAft>
              <a:defRPr/>
            </a:pPr>
            <a:r>
              <a:rPr lang="en-GB" altLang="hu-HU" sz="1500">
                <a:solidFill>
                  <a:srgbClr val="000000"/>
                </a:solidFill>
              </a:rPr>
              <a:t>Address: Hungary - 1051 Budapest, Október 6. </a:t>
            </a:r>
            <a:r>
              <a:rPr lang="hu-HU" altLang="hu-HU" sz="1500">
                <a:solidFill>
                  <a:srgbClr val="000000"/>
                </a:solidFill>
              </a:rPr>
              <a:t>Street</a:t>
            </a:r>
            <a:r>
              <a:rPr lang="en-GB" altLang="hu-HU" sz="1500">
                <a:solidFill>
                  <a:srgbClr val="000000"/>
                </a:solidFill>
              </a:rPr>
              <a:t> 19. IV/2.</a:t>
            </a:r>
          </a:p>
          <a:p>
            <a:pPr>
              <a:lnSpc>
                <a:spcPts val="1700"/>
              </a:lnSpc>
              <a:spcAft>
                <a:spcPts val="200"/>
              </a:spcAft>
              <a:defRPr/>
            </a:pPr>
            <a:r>
              <a:rPr lang="en-GB" altLang="hu-HU" sz="1500">
                <a:solidFill>
                  <a:srgbClr val="000000"/>
                </a:solidFill>
              </a:rPr>
              <a:t>Phone: +36 30 730 6668, Fax: +36 1 700 2257</a:t>
            </a:r>
          </a:p>
          <a:p>
            <a:pPr>
              <a:lnSpc>
                <a:spcPts val="1900"/>
              </a:lnSpc>
              <a:spcAft>
                <a:spcPts val="200"/>
              </a:spcAft>
              <a:defRPr/>
            </a:pPr>
            <a:r>
              <a:rPr lang="en-GB" altLang="hu-HU" sz="1500">
                <a:solidFill>
                  <a:srgbClr val="000000"/>
                </a:solidFill>
              </a:rPr>
              <a:t>Contact: info@hetfa.hu, www.hetfa.hu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2616200" y="5322888"/>
            <a:ext cx="35290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GB" altLang="hu-HU" sz="1500" b="1">
                <a:solidFill>
                  <a:srgbClr val="000000"/>
                </a:solidFill>
              </a:rPr>
              <a:t>HÉTFA Research Institute</a:t>
            </a:r>
          </a:p>
          <a:p>
            <a:pPr>
              <a:lnSpc>
                <a:spcPts val="1900"/>
              </a:lnSpc>
              <a:buFont typeface="Arial" charset="0"/>
              <a:buNone/>
              <a:defRPr/>
            </a:pPr>
            <a:r>
              <a:rPr lang="en-GB" altLang="hu-HU" sz="1500">
                <a:solidFill>
                  <a:srgbClr val="9FBB3B"/>
                </a:solidFill>
                <a:latin typeface="Calibri ITALIC" pitchFamily="34" charset="0"/>
              </a:rPr>
              <a:t>Knowledge You Can Use</a:t>
            </a:r>
          </a:p>
        </p:txBody>
      </p:sp>
      <p:sp>
        <p:nvSpPr>
          <p:cNvPr id="9" name="Alcím 2"/>
          <p:cNvSpPr txBox="1">
            <a:spLocks/>
          </p:cNvSpPr>
          <p:nvPr userDrawn="1"/>
        </p:nvSpPr>
        <p:spPr>
          <a:xfrm>
            <a:off x="755650" y="3500438"/>
            <a:ext cx="2160588" cy="86518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ct val="20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8800" dirty="0"/>
              <a:t>Presented by</a:t>
            </a:r>
            <a:r>
              <a:rPr lang="hu-HU" sz="8800" dirty="0"/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hu-HU" dirty="0"/>
          </a:p>
          <a:p>
            <a:pPr fontAlgn="auto">
              <a:spcAft>
                <a:spcPts val="0"/>
              </a:spcAft>
              <a:defRPr/>
            </a:pPr>
            <a:r>
              <a:rPr lang="hu-HU" dirty="0"/>
              <a:t>Szerkesztése</a:t>
            </a:r>
          </a:p>
          <a:p>
            <a:pPr fontAlgn="auto"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0040" y="1484784"/>
            <a:ext cx="7772400" cy="648072"/>
          </a:xfrm>
        </p:spPr>
        <p:txBody>
          <a:bodyPr>
            <a:normAutofit/>
          </a:bodyPr>
          <a:lstStyle>
            <a:lvl1pPr algn="l">
              <a:lnSpc>
                <a:spcPts val="5000"/>
              </a:lnSpc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776864" cy="864096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buNone/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Alcím mintájának szerkesztése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idx="10"/>
          </p:nvPr>
        </p:nvSpPr>
        <p:spPr>
          <a:xfrm>
            <a:off x="2483768" y="3471416"/>
            <a:ext cx="6336704" cy="72008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654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étfa 6 féle mi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1008111"/>
          </a:xfrm>
        </p:spPr>
        <p:txBody>
          <a:bodyPr/>
          <a:lstStyle>
            <a:lvl1pPr marL="285750" indent="-216000" algn="just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rgbClr val="ACBA0C"/>
              </a:buClr>
              <a:buFont typeface="Calibri" panose="020F0502020204030204" pitchFamily="34" charset="0"/>
              <a:buChar char="•"/>
              <a:defRPr sz="1700" b="1">
                <a:solidFill>
                  <a:srgbClr val="365B65"/>
                </a:solidFill>
              </a:defRPr>
            </a:lvl1pPr>
            <a:lvl2pPr marL="742950" indent="-216000" algn="just">
              <a:lnSpc>
                <a:spcPts val="2300"/>
              </a:lnSpc>
              <a:spcBef>
                <a:spcPts val="0"/>
              </a:spcBef>
              <a:buClr>
                <a:srgbClr val="ACBA0C"/>
              </a:buClr>
              <a:buFont typeface="Arial" panose="020B0604020202020204" pitchFamily="34" charset="0"/>
              <a:buChar char="•"/>
              <a:defRPr sz="1600" baseline="0"/>
            </a:lvl2pPr>
            <a:lvl3pPr indent="-216000" algn="just">
              <a:lnSpc>
                <a:spcPts val="2300"/>
              </a:lnSpc>
              <a:spcBef>
                <a:spcPts val="0"/>
              </a:spcBef>
              <a:buClr>
                <a:srgbClr val="ACBA0C"/>
              </a:buClr>
              <a:defRPr sz="1500" b="0" i="0">
                <a:solidFill>
                  <a:schemeClr val="tx1"/>
                </a:solidFill>
                <a:latin typeface="+mj-lt"/>
              </a:defRPr>
            </a:lvl3pPr>
            <a:lvl4pPr marL="1600200" indent="-216000"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50"/>
            </a:lvl4pPr>
            <a:lvl5pPr marL="2057400" indent="-216000"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5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5"/>
          </p:nvPr>
        </p:nvSpPr>
        <p:spPr>
          <a:xfrm>
            <a:off x="539552" y="4437112"/>
            <a:ext cx="8229600" cy="504056"/>
          </a:xfrm>
        </p:spPr>
        <p:txBody>
          <a:bodyPr>
            <a:normAutofit/>
          </a:bodyPr>
          <a:lstStyle>
            <a:lvl1pPr marL="0" indent="0" algn="just">
              <a:lnSpc>
                <a:spcPts val="2300"/>
              </a:lnSpc>
              <a:spcBef>
                <a:spcPts val="0"/>
              </a:spcBef>
              <a:buNone/>
              <a:defRPr sz="2000" b="1" baseline="0">
                <a:solidFill>
                  <a:srgbClr val="365B65"/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11" name="Tartalom helye 2"/>
          <p:cNvSpPr>
            <a:spLocks noGrp="1"/>
          </p:cNvSpPr>
          <p:nvPr>
            <p:ph idx="16"/>
          </p:nvPr>
        </p:nvSpPr>
        <p:spPr>
          <a:xfrm>
            <a:off x="539552" y="5157192"/>
            <a:ext cx="8229600" cy="648072"/>
          </a:xfrm>
        </p:spPr>
        <p:txBody>
          <a:bodyPr>
            <a:normAutofit/>
          </a:bodyPr>
          <a:lstStyle>
            <a:lvl1pPr marL="0" indent="0" algn="just">
              <a:lnSpc>
                <a:spcPts val="2300"/>
              </a:lnSpc>
              <a:spcBef>
                <a:spcPts val="0"/>
              </a:spcBef>
              <a:buNone/>
              <a:defRPr sz="1600" b="1" i="1" baseline="0">
                <a:solidFill>
                  <a:srgbClr val="ACBA0C"/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8" name="Tartalom helye 2"/>
          <p:cNvSpPr>
            <a:spLocks noGrp="1"/>
          </p:cNvSpPr>
          <p:nvPr>
            <p:ph idx="17"/>
          </p:nvPr>
        </p:nvSpPr>
        <p:spPr>
          <a:xfrm>
            <a:off x="539552" y="5949280"/>
            <a:ext cx="8229600" cy="576064"/>
          </a:xfrm>
        </p:spPr>
        <p:txBody>
          <a:bodyPr>
            <a:normAutofit/>
          </a:bodyPr>
          <a:lstStyle>
            <a:lvl1pPr marL="0" indent="0" algn="just">
              <a:buNone/>
              <a:defRPr lang="hu-HU" sz="1500" b="0" i="1" kern="1200" baseline="0" dirty="0">
                <a:solidFill>
                  <a:srgbClr val="ACBA0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9" name="Tartalom helye 2"/>
          <p:cNvSpPr>
            <a:spLocks noGrp="1"/>
          </p:cNvSpPr>
          <p:nvPr>
            <p:ph idx="18"/>
          </p:nvPr>
        </p:nvSpPr>
        <p:spPr>
          <a:xfrm>
            <a:off x="467544" y="2708920"/>
            <a:ext cx="8229600" cy="792088"/>
          </a:xfrm>
        </p:spPr>
        <p:txBody>
          <a:bodyPr>
            <a:normAutofit/>
          </a:bodyPr>
          <a:lstStyle>
            <a:lvl1pPr indent="-216000">
              <a:lnSpc>
                <a:spcPts val="2300"/>
              </a:lnSpc>
              <a:spcBef>
                <a:spcPts val="0"/>
              </a:spcBef>
              <a:buClr>
                <a:srgbClr val="ACBA0C"/>
              </a:buCl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12" name="Tartalom helye 2"/>
          <p:cNvSpPr>
            <a:spLocks noGrp="1"/>
          </p:cNvSpPr>
          <p:nvPr>
            <p:ph idx="19"/>
          </p:nvPr>
        </p:nvSpPr>
        <p:spPr>
          <a:xfrm>
            <a:off x="467544" y="3645024"/>
            <a:ext cx="8229600" cy="576064"/>
          </a:xfrm>
        </p:spPr>
        <p:txBody>
          <a:bodyPr>
            <a:normAutofit/>
          </a:bodyPr>
          <a:lstStyle>
            <a:lvl1pPr indent="-216000">
              <a:defRPr sz="1600" b="1" i="1">
                <a:solidFill>
                  <a:srgbClr val="ACBA0C"/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20"/>
          </p:nvPr>
        </p:nvSpPr>
        <p:spPr>
          <a:xfrm>
            <a:off x="3779838" y="244475"/>
            <a:ext cx="2895600" cy="365125"/>
          </a:xfrm>
        </p:spPr>
        <p:txBody>
          <a:bodyPr/>
          <a:lstStyle>
            <a:lvl1pPr algn="l">
              <a:defRPr sz="1300">
                <a:solidFill>
                  <a:srgbClr val="939597"/>
                </a:solidFill>
              </a:defRPr>
            </a:lvl1pPr>
          </a:lstStyle>
          <a:p>
            <a:pPr>
              <a:defRPr/>
            </a:pPr>
            <a:r>
              <a:rPr lang="en-GB"/>
              <a:t>Előadás címe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21"/>
          </p:nvPr>
        </p:nvSpPr>
        <p:spPr>
          <a:xfrm>
            <a:off x="6948488" y="65166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846C41-656C-41DB-8719-4D259E46D5A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312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étfa Kék Zöld pöttyel,  Fekete és Zöld alpont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4824535"/>
          </a:xfrm>
        </p:spPr>
        <p:txBody>
          <a:bodyPr/>
          <a:lstStyle>
            <a:lvl1pPr marL="285750" indent="-216000" algn="just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ACBA0C"/>
              </a:buClr>
              <a:buFont typeface="Calibri" panose="020F0502020204030204" pitchFamily="34" charset="0"/>
              <a:buChar char="•"/>
              <a:defRPr sz="1700" b="1">
                <a:solidFill>
                  <a:srgbClr val="365B65"/>
                </a:solidFill>
              </a:defRPr>
            </a:lvl1pPr>
            <a:lvl2pPr marL="742950" indent="-216000" algn="just">
              <a:lnSpc>
                <a:spcPts val="23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600" baseline="0"/>
            </a:lvl2pPr>
            <a:lvl3pPr indent="-216000" algn="just">
              <a:lnSpc>
                <a:spcPts val="2300"/>
              </a:lnSpc>
              <a:spcBef>
                <a:spcPts val="0"/>
              </a:spcBef>
              <a:buClr>
                <a:srgbClr val="ACBA0C"/>
              </a:buClr>
              <a:defRPr sz="1500" b="0" i="0">
                <a:solidFill>
                  <a:schemeClr val="tx1"/>
                </a:solidFill>
                <a:latin typeface="+mj-lt"/>
              </a:defRPr>
            </a:lvl3pPr>
            <a:lvl4pPr marL="1600200" indent="-216000"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50"/>
            </a:lvl4pPr>
            <a:lvl5pPr marL="2057400" indent="-216000"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5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>
          <a:xfrm>
            <a:off x="3779838" y="244475"/>
            <a:ext cx="2895600" cy="365125"/>
          </a:xfrm>
        </p:spPr>
        <p:txBody>
          <a:bodyPr/>
          <a:lstStyle>
            <a:lvl1pPr algn="l">
              <a:defRPr sz="1300">
                <a:solidFill>
                  <a:srgbClr val="939597"/>
                </a:solidFill>
              </a:defRPr>
            </a:lvl1pPr>
          </a:lstStyle>
          <a:p>
            <a:pPr>
              <a:defRPr/>
            </a:pPr>
            <a:r>
              <a:rPr lang="en-GB"/>
              <a:t>Előadás címe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948488" y="65166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6E72CD-3DA5-4CC3-8E2F-6D7E758C47D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879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étfa Kék, Zöld pöttyös alpont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10" name="Tartalom helye 2"/>
          <p:cNvSpPr>
            <a:spLocks noGrp="1"/>
          </p:cNvSpPr>
          <p:nvPr>
            <p:ph idx="15"/>
          </p:nvPr>
        </p:nvSpPr>
        <p:spPr>
          <a:xfrm>
            <a:off x="539552" y="1484784"/>
            <a:ext cx="8229600" cy="4824536"/>
          </a:xfrm>
        </p:spPr>
        <p:txBody>
          <a:bodyPr>
            <a:normAutofit/>
          </a:bodyPr>
          <a:lstStyle>
            <a:lvl1pPr marL="0" indent="0" algn="just">
              <a:lnSpc>
                <a:spcPts val="2300"/>
              </a:lnSpc>
              <a:spcBef>
                <a:spcPts val="0"/>
              </a:spcBef>
              <a:buNone/>
              <a:defRPr sz="2000" b="1" baseline="0">
                <a:solidFill>
                  <a:srgbClr val="365B65"/>
                </a:solidFill>
              </a:defRPr>
            </a:lvl1pPr>
            <a:lvl2pPr marL="742950" indent="-285750" algn="just">
              <a:lnSpc>
                <a:spcPts val="2300"/>
              </a:lnSpc>
              <a:spcBef>
                <a:spcPts val="0"/>
              </a:spcBef>
              <a:buClr>
                <a:srgbClr val="ACBA0C"/>
              </a:buClr>
              <a:buFont typeface="Arial" panose="020B0604020202020204" pitchFamily="34" charset="0"/>
              <a:buChar char="•"/>
              <a:defRPr sz="1600"/>
            </a:lvl2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6"/>
          </p:nvPr>
        </p:nvSpPr>
        <p:spPr>
          <a:xfrm>
            <a:off x="3779838" y="244475"/>
            <a:ext cx="2895600" cy="365125"/>
          </a:xfrm>
        </p:spPr>
        <p:txBody>
          <a:bodyPr/>
          <a:lstStyle>
            <a:lvl1pPr algn="l">
              <a:defRPr sz="1300">
                <a:solidFill>
                  <a:srgbClr val="939597"/>
                </a:solidFill>
              </a:defRPr>
            </a:lvl1pPr>
          </a:lstStyle>
          <a:p>
            <a:pPr>
              <a:defRPr/>
            </a:pPr>
            <a:r>
              <a:rPr lang="en-GB"/>
              <a:t>Előadás címe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6948488" y="65166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90820F-4454-426B-9D68-7003ABC6675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2598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étfa Kék, Fekete alpont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7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>
            <a:lvl1pPr marL="0" indent="0" algn="just">
              <a:lnSpc>
                <a:spcPts val="2300"/>
              </a:lnSpc>
              <a:spcBef>
                <a:spcPts val="0"/>
              </a:spcBef>
              <a:buNone/>
              <a:defRPr lang="hu-HU" sz="2000" b="1" kern="1200" baseline="0" dirty="0" smtClean="0">
                <a:solidFill>
                  <a:srgbClr val="365B65"/>
                </a:solidFill>
                <a:latin typeface="+mn-lt"/>
                <a:ea typeface="+mn-ea"/>
                <a:cs typeface="+mn-cs"/>
              </a:defRPr>
            </a:lvl1pPr>
            <a:lvl2pPr marL="742950" indent="-216000"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</a:defRPr>
            </a:lvl2pPr>
            <a:lvl3pPr marL="1143000" indent="-228600" algn="just">
              <a:lnSpc>
                <a:spcPts val="23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>
          <a:xfrm>
            <a:off x="3779838" y="244475"/>
            <a:ext cx="2895600" cy="365125"/>
          </a:xfrm>
        </p:spPr>
        <p:txBody>
          <a:bodyPr/>
          <a:lstStyle>
            <a:lvl1pPr algn="l">
              <a:defRPr sz="1300">
                <a:solidFill>
                  <a:srgbClr val="939597"/>
                </a:solidFill>
              </a:defRPr>
            </a:lvl1pPr>
          </a:lstStyle>
          <a:p>
            <a:pPr>
              <a:defRPr/>
            </a:pPr>
            <a:r>
              <a:rPr lang="en-GB"/>
              <a:t>Előadás címe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948488" y="65166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C8A529-FBC7-4954-B061-744F797B471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334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étfa Kék, Zöld és Fekete alpont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7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>
            <a:lvl1pPr marL="0" indent="0" algn="just">
              <a:lnSpc>
                <a:spcPts val="2300"/>
              </a:lnSpc>
              <a:spcBef>
                <a:spcPts val="0"/>
              </a:spcBef>
              <a:buNone/>
              <a:defRPr lang="hu-HU" sz="2000" b="1" kern="1200" baseline="0" dirty="0" smtClean="0">
                <a:solidFill>
                  <a:srgbClr val="365B65"/>
                </a:solidFill>
                <a:latin typeface="+mn-lt"/>
                <a:ea typeface="+mn-ea"/>
                <a:cs typeface="+mn-cs"/>
              </a:defRPr>
            </a:lvl1pPr>
            <a:lvl2pPr marL="742950" indent="-216000" algn="just">
              <a:lnSpc>
                <a:spcPts val="2300"/>
              </a:lnSpc>
              <a:spcBef>
                <a:spcPts val="0"/>
              </a:spcBef>
              <a:buClr>
                <a:srgbClr val="ACBA0C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</a:defRPr>
            </a:lvl2pPr>
            <a:lvl3pPr marL="1143000" indent="-228600" algn="just">
              <a:lnSpc>
                <a:spcPts val="23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>
          <a:xfrm>
            <a:off x="3779838" y="244475"/>
            <a:ext cx="2895600" cy="365125"/>
          </a:xfrm>
        </p:spPr>
        <p:txBody>
          <a:bodyPr/>
          <a:lstStyle>
            <a:lvl1pPr algn="l">
              <a:defRPr sz="1300">
                <a:solidFill>
                  <a:srgbClr val="939597"/>
                </a:solidFill>
              </a:defRPr>
            </a:lvl1pPr>
          </a:lstStyle>
          <a:p>
            <a:pPr>
              <a:defRPr/>
            </a:pPr>
            <a:r>
              <a:rPr lang="en-GB"/>
              <a:t>Előadás címe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948488" y="65166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B235EE-1E6D-4CF9-867A-53E74EF2A6F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82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étfa Fek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10" name="Tartalom helye 2"/>
          <p:cNvSpPr>
            <a:spLocks noGrp="1"/>
          </p:cNvSpPr>
          <p:nvPr>
            <p:ph idx="15"/>
          </p:nvPr>
        </p:nvSpPr>
        <p:spPr>
          <a:xfrm>
            <a:off x="539552" y="1412776"/>
            <a:ext cx="8229600" cy="4896544"/>
          </a:xfrm>
        </p:spPr>
        <p:txBody>
          <a:bodyPr>
            <a:normAutofit/>
          </a:bodyPr>
          <a:lstStyle>
            <a:lvl1pPr marL="0" indent="0"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6"/>
          </p:nvPr>
        </p:nvSpPr>
        <p:spPr>
          <a:xfrm>
            <a:off x="3779838" y="244475"/>
            <a:ext cx="2895600" cy="365125"/>
          </a:xfrm>
        </p:spPr>
        <p:txBody>
          <a:bodyPr/>
          <a:lstStyle>
            <a:lvl1pPr algn="l">
              <a:defRPr sz="1300">
                <a:solidFill>
                  <a:srgbClr val="939597"/>
                </a:solidFill>
              </a:defRPr>
            </a:lvl1pPr>
          </a:lstStyle>
          <a:p>
            <a:pPr>
              <a:defRPr/>
            </a:pPr>
            <a:r>
              <a:rPr lang="en-GB"/>
              <a:t>Előadás címe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6948488" y="65166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46F990-6172-4229-BAFF-002F94BC9B0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287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Előadás  címe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BDBEA-764E-4138-9A40-19D57DC9EA8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étfa Fekete Fekete Pötty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9" name="Tartalom helye 2"/>
          <p:cNvSpPr>
            <a:spLocks noGrp="1"/>
          </p:cNvSpPr>
          <p:nvPr>
            <p:ph idx="18"/>
          </p:nvPr>
        </p:nvSpPr>
        <p:spPr>
          <a:xfrm>
            <a:off x="539552" y="1484784"/>
            <a:ext cx="8229600" cy="4824536"/>
          </a:xfrm>
        </p:spPr>
        <p:txBody>
          <a:bodyPr>
            <a:normAutofit/>
          </a:bodyPr>
          <a:lstStyle>
            <a:lvl1pPr indent="-216000" algn="just">
              <a:lnSpc>
                <a:spcPts val="2300"/>
              </a:lnSpc>
              <a:spcBef>
                <a:spcPts val="0"/>
              </a:spcBef>
              <a:buClrTx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9"/>
          </p:nvPr>
        </p:nvSpPr>
        <p:spPr>
          <a:xfrm>
            <a:off x="3779838" y="244475"/>
            <a:ext cx="2895600" cy="365125"/>
          </a:xfrm>
        </p:spPr>
        <p:txBody>
          <a:bodyPr/>
          <a:lstStyle>
            <a:lvl1pPr algn="l">
              <a:defRPr sz="1300">
                <a:solidFill>
                  <a:srgbClr val="939597"/>
                </a:solidFill>
              </a:defRPr>
            </a:lvl1pPr>
          </a:lstStyle>
          <a:p>
            <a:pPr>
              <a:defRPr/>
            </a:pPr>
            <a:r>
              <a:rPr lang="en-GB"/>
              <a:t>Előadás címe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20"/>
          </p:nvPr>
        </p:nvSpPr>
        <p:spPr>
          <a:xfrm>
            <a:off x="6948488" y="65166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69A4F7-51D4-4F6C-B889-935F83598E6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7673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étfa Fekete Zöld pötty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9" name="Tartalom helye 2"/>
          <p:cNvSpPr>
            <a:spLocks noGrp="1"/>
          </p:cNvSpPr>
          <p:nvPr>
            <p:ph idx="18"/>
          </p:nvPr>
        </p:nvSpPr>
        <p:spPr>
          <a:xfrm>
            <a:off x="539552" y="1484784"/>
            <a:ext cx="8229600" cy="4824536"/>
          </a:xfrm>
        </p:spPr>
        <p:txBody>
          <a:bodyPr>
            <a:normAutofit/>
          </a:bodyPr>
          <a:lstStyle>
            <a:lvl1pPr indent="-216000" algn="just">
              <a:lnSpc>
                <a:spcPts val="2300"/>
              </a:lnSpc>
              <a:spcBef>
                <a:spcPts val="0"/>
              </a:spcBef>
              <a:buClr>
                <a:srgbClr val="ACBA0C"/>
              </a:buCl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9"/>
          </p:nvPr>
        </p:nvSpPr>
        <p:spPr>
          <a:xfrm>
            <a:off x="3779838" y="244475"/>
            <a:ext cx="2895600" cy="365125"/>
          </a:xfrm>
        </p:spPr>
        <p:txBody>
          <a:bodyPr/>
          <a:lstStyle>
            <a:lvl1pPr algn="l">
              <a:defRPr sz="1300">
                <a:solidFill>
                  <a:srgbClr val="939597"/>
                </a:solidFill>
              </a:defRPr>
            </a:lvl1pPr>
          </a:lstStyle>
          <a:p>
            <a:pPr>
              <a:defRPr/>
            </a:pPr>
            <a:r>
              <a:rPr lang="en-GB"/>
              <a:t>Előadás címe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20"/>
          </p:nvPr>
        </p:nvSpPr>
        <p:spPr>
          <a:xfrm>
            <a:off x="6948488" y="65166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73D533-1441-47B0-B563-D69D877C1C3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7108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Hétfa Zöld színek 2 faj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11" name="Tartalom helye 2"/>
          <p:cNvSpPr>
            <a:spLocks noGrp="1"/>
          </p:cNvSpPr>
          <p:nvPr>
            <p:ph idx="16"/>
          </p:nvPr>
        </p:nvSpPr>
        <p:spPr>
          <a:xfrm>
            <a:off x="539552" y="1556792"/>
            <a:ext cx="8229600" cy="2160240"/>
          </a:xfrm>
        </p:spPr>
        <p:txBody>
          <a:bodyPr>
            <a:normAutofit/>
          </a:bodyPr>
          <a:lstStyle>
            <a:lvl1pPr marL="0" indent="0" algn="just">
              <a:lnSpc>
                <a:spcPts val="2300"/>
              </a:lnSpc>
              <a:spcBef>
                <a:spcPts val="0"/>
              </a:spcBef>
              <a:buNone/>
              <a:defRPr sz="1600" b="1" i="1" baseline="0">
                <a:solidFill>
                  <a:srgbClr val="ACBA0C"/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8" name="Tartalom helye 2"/>
          <p:cNvSpPr>
            <a:spLocks noGrp="1"/>
          </p:cNvSpPr>
          <p:nvPr>
            <p:ph idx="17"/>
          </p:nvPr>
        </p:nvSpPr>
        <p:spPr>
          <a:xfrm>
            <a:off x="539552" y="3933056"/>
            <a:ext cx="8229600" cy="2304256"/>
          </a:xfrm>
        </p:spPr>
        <p:txBody>
          <a:bodyPr>
            <a:normAutofit/>
          </a:bodyPr>
          <a:lstStyle>
            <a:lvl1pPr marL="0" indent="0" algn="just">
              <a:lnSpc>
                <a:spcPts val="2300"/>
              </a:lnSpc>
              <a:spcBef>
                <a:spcPts val="0"/>
              </a:spcBef>
              <a:buNone/>
              <a:defRPr lang="hu-HU" sz="1500" b="0" i="1" kern="1200" baseline="0" dirty="0">
                <a:solidFill>
                  <a:srgbClr val="ACBA0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>
          <a:xfrm>
            <a:off x="3779838" y="244475"/>
            <a:ext cx="2895600" cy="365125"/>
          </a:xfrm>
        </p:spPr>
        <p:txBody>
          <a:bodyPr/>
          <a:lstStyle>
            <a:lvl1pPr algn="l">
              <a:defRPr sz="1300">
                <a:solidFill>
                  <a:srgbClr val="939597"/>
                </a:solidFill>
              </a:defRPr>
            </a:lvl1pPr>
          </a:lstStyle>
          <a:p>
            <a:pPr>
              <a:defRPr/>
            </a:pPr>
            <a:r>
              <a:rPr lang="en-GB"/>
              <a:t>Előadás címe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9"/>
          </p:nvPr>
        </p:nvSpPr>
        <p:spPr>
          <a:xfrm>
            <a:off x="6948488" y="65166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D2F0B5-F8D5-420A-A051-4EB1D86920D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190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étfa Hasáb 2 stílu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 txBox="1">
            <a:spLocks/>
          </p:cNvSpPr>
          <p:nvPr userDrawn="1"/>
        </p:nvSpPr>
        <p:spPr>
          <a:xfrm>
            <a:off x="3779838" y="244475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marL="0" algn="ctr" defTabSz="914400" rtl="0" eaLnBrk="1" latinLnBrk="0" hangingPunct="1">
              <a:defRPr sz="1300" kern="1200">
                <a:solidFill>
                  <a:srgbClr val="93959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Előadás</a:t>
            </a:r>
            <a:r>
              <a:rPr lang="en-GB" dirty="0"/>
              <a:t> </a:t>
            </a:r>
            <a:r>
              <a:rPr lang="en-GB" dirty="0" err="1"/>
              <a:t>címe</a:t>
            </a:r>
            <a:endParaRPr lang="en-GB" dirty="0"/>
          </a:p>
        </p:txBody>
      </p:sp>
      <p:sp>
        <p:nvSpPr>
          <p:cNvPr id="6" name="Dia számának helye 5"/>
          <p:cNvSpPr txBox="1">
            <a:spLocks/>
          </p:cNvSpPr>
          <p:nvPr userDrawn="1"/>
        </p:nvSpPr>
        <p:spPr>
          <a:xfrm>
            <a:off x="6948488" y="651668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96EFF60-BCF5-48FF-BA5C-98ED1D9EEAF1}" type="slidenum">
              <a:rPr lang="hu-H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 algn="just">
              <a:lnSpc>
                <a:spcPts val="2300"/>
              </a:lnSpc>
              <a:spcBef>
                <a:spcPts val="0"/>
              </a:spcBef>
              <a:buNone/>
              <a:defRPr lang="hu-HU" sz="2000" b="1" kern="1200" baseline="0" dirty="0" smtClean="0">
                <a:solidFill>
                  <a:srgbClr val="365B65"/>
                </a:solidFill>
                <a:latin typeface="+mn-lt"/>
                <a:ea typeface="+mn-ea"/>
                <a:cs typeface="+mn-cs"/>
              </a:defRPr>
            </a:lvl1pPr>
            <a:lvl2pPr marL="742950" indent="-216000"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1">
                <a:solidFill>
                  <a:srgbClr val="ACBA0C"/>
                </a:solidFill>
              </a:defRPr>
            </a:lvl2pPr>
            <a:lvl3pPr marL="1143000" indent="-228600" algn="just">
              <a:lnSpc>
                <a:spcPts val="23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just">
              <a:lnSpc>
                <a:spcPts val="2300"/>
              </a:lnSpc>
              <a:spcBef>
                <a:spcPts val="0"/>
              </a:spcBef>
              <a:defRPr lang="hu-HU" sz="2000" b="1" kern="1200" baseline="0" dirty="0" smtClean="0">
                <a:solidFill>
                  <a:srgbClr val="365B65"/>
                </a:solidFill>
                <a:latin typeface="+mn-lt"/>
                <a:ea typeface="+mn-ea"/>
                <a:cs typeface="+mn-cs"/>
              </a:defRPr>
            </a:lvl1pPr>
            <a:lvl2pPr marL="742950" indent="-216000" algn="just">
              <a:lnSpc>
                <a:spcPts val="2300"/>
              </a:lnSpc>
              <a:spcBef>
                <a:spcPts val="0"/>
              </a:spcBef>
              <a:buClr>
                <a:srgbClr val="ACBA0C"/>
              </a:buClr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9260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étfa Diagramok beszúrásáho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5"/>
          <p:cNvSpPr txBox="1">
            <a:spLocks/>
          </p:cNvSpPr>
          <p:nvPr userDrawn="1"/>
        </p:nvSpPr>
        <p:spPr>
          <a:xfrm>
            <a:off x="6948488" y="651668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2E1B93D-62A1-4B4D-8C84-976A110DD5AC}" type="slidenum">
              <a:rPr lang="hu-H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>
          <a:xfrm>
            <a:off x="3779838" y="244475"/>
            <a:ext cx="2895600" cy="365125"/>
          </a:xfrm>
        </p:spPr>
        <p:txBody>
          <a:bodyPr/>
          <a:lstStyle>
            <a:lvl1pPr algn="l">
              <a:defRPr sz="1300">
                <a:solidFill>
                  <a:srgbClr val="939597"/>
                </a:solidFill>
              </a:defRPr>
            </a:lvl1pPr>
          </a:lstStyle>
          <a:p>
            <a:pPr>
              <a:defRPr/>
            </a:pPr>
            <a:r>
              <a:rPr lang="en-GB"/>
              <a:t>Előadás címe</a:t>
            </a:r>
          </a:p>
        </p:txBody>
      </p:sp>
    </p:spTree>
    <p:extLst>
      <p:ext uri="{BB962C8B-B14F-4D97-AF65-F5344CB8AC3E}">
        <p14:creationId xmlns:p14="http://schemas.microsoft.com/office/powerpoint/2010/main" val="50795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Hétfa Dia Kép beszúrásáho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7" name="Kép helye 4"/>
          <p:cNvSpPr>
            <a:spLocks noGrp="1"/>
          </p:cNvSpPr>
          <p:nvPr>
            <p:ph type="pic" idx="1"/>
          </p:nvPr>
        </p:nvSpPr>
        <p:spPr>
          <a:xfrm>
            <a:off x="1763688" y="14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>
          <a:xfrm>
            <a:off x="3779838" y="244475"/>
            <a:ext cx="2895600" cy="365125"/>
          </a:xfrm>
        </p:spPr>
        <p:txBody>
          <a:bodyPr/>
          <a:lstStyle>
            <a:lvl1pPr algn="l">
              <a:defRPr sz="1300">
                <a:solidFill>
                  <a:srgbClr val="939597"/>
                </a:solidFill>
              </a:defRPr>
            </a:lvl1pPr>
          </a:lstStyle>
          <a:p>
            <a:pPr>
              <a:defRPr/>
            </a:pPr>
            <a:r>
              <a:rPr lang="en-GB"/>
              <a:t>Előadás címe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975475" y="651033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6CAAB9-87CC-468E-9E35-5B2542E3B06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28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Előadás  címe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BDBEA-764E-4138-9A40-19D57DC9EA8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Előadás  címe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BDBEA-764E-4138-9A40-19D57DC9EA8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Előadás  címe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BDBEA-764E-4138-9A40-19D57DC9EA8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Előadás  címe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BDBEA-764E-4138-9A40-19D57DC9EA8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Előadás  címe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BDBEA-764E-4138-9A40-19D57DC9EA8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BDBEA-764E-4138-9A40-19D57DC9EA8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/>
              <a:t>Előadás  címe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/>
              <a:t>Előadás  címe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BDBEA-764E-4138-9A40-19D57DC9EA8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hu-HU"/>
              <a:t>Előadás  címe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DDDBDBEA-764E-4138-9A40-19D57DC9EA8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3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Fiatalok a koronavírus árnyékában</a:t>
            </a: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dirty="0"/>
              <a:t>Koltai Luca</a:t>
            </a:r>
          </a:p>
          <a:p>
            <a:endParaRPr lang="hu-HU" altLang="hu-HU" dirty="0"/>
          </a:p>
          <a:p>
            <a:r>
              <a:rPr lang="hu-HU" altLang="hu-HU" dirty="0"/>
              <a:t>2020. november</a:t>
            </a:r>
          </a:p>
          <a:p>
            <a:endParaRPr lang="hu-HU" dirty="0"/>
          </a:p>
        </p:txBody>
      </p:sp>
      <p:pic>
        <p:nvPicPr>
          <p:cNvPr id="58371" name="Picture 3" descr="C:\Users\user\Dropbox (HÉTFA)\HÉTFA Csoport\logok\hetfa_kutatointeze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236106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képen a következők lehetnek: , szöveg, amely így szól: „Steinberg &quot;When I said, &quot;There's no place like home, this is not what I meant.&quot;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948820" cy="428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645217"/>
              </p:ext>
            </p:extLst>
          </p:nvPr>
        </p:nvGraphicFramePr>
        <p:xfrm>
          <a:off x="611560" y="692698"/>
          <a:ext cx="7920879" cy="5869009"/>
        </p:xfrm>
        <a:graphic>
          <a:graphicData uri="http://schemas.openxmlformats.org/drawingml/2006/table">
            <a:tbl>
              <a:tblPr firstRow="1" firstCol="1" lastRow="1">
                <a:tableStyleId>{F5AB1C69-6EDB-4FF4-983F-18BD219EF322}</a:tableStyleId>
              </a:tblPr>
              <a:tblGrid>
                <a:gridCol w="3849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4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21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Fiatalok aránya 2019-ben (%)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Foglalkoztatás %-os változása (</a:t>
                      </a:r>
                      <a:r>
                        <a:rPr lang="hu-HU" sz="1400" b="1" i="0" u="sng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KSH, 2020. </a:t>
                      </a:r>
                      <a:r>
                        <a:rPr lang="hu-HU" sz="1400" b="1" i="0" u="sng" strike="noStrike" dirty="0" err="1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júli</a:t>
                      </a:r>
                      <a:r>
                        <a:rPr lang="hu-HU" sz="1400" b="1" i="0" u="sng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)</a:t>
                      </a:r>
                      <a:endParaRPr lang="hu-HU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954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Szálláshely, vendéglátás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-21,5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219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Adminisztratív és szolgáltatást támogató tevékenység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-13,3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544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Egyéb személyi szolgáltatás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-10,4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492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Ingatlanügyletek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-7,2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037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Kereskedelem, gépjárműjavítás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-4,7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219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Szakmai, tudományos, műszaki tevékenység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-4,0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492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Ipar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-4,0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5954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Szállítás, raktározás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-3,5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775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Oktatás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-2,1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8535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Humán-egészségügyi, szociális ellátás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-1,8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63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Építőipar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-1,1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8535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Művészet, szórakoztatás, szabadidő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-0,8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5954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Információ, kommunikáció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+0,4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8535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Pénzügyi, biztosítási tevékenység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+1,</a:t>
                      </a:r>
                      <a:r>
                        <a:rPr lang="hu-H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</a:t>
                      </a:r>
                      <a:endParaRPr lang="hu-H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61273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Mezőgazdaság, erdőgazdaság, halászat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+1,3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063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Nemzetgazdasági ágak együtt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-3,7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72CD-3DA5-4CC3-8E2F-6D7E758C47D0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706262" y="0"/>
            <a:ext cx="330398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i="1" dirty="0"/>
              <a:t>Ágazatok érintettsége</a:t>
            </a:r>
            <a:endParaRPr lang="hu-HU" dirty="0"/>
          </a:p>
        </p:txBody>
      </p:sp>
      <p:sp>
        <p:nvSpPr>
          <p:cNvPr id="8" name="FootonotesShape"/>
          <p:cNvSpPr txBox="1"/>
          <p:nvPr/>
        </p:nvSpPr>
        <p:spPr>
          <a:xfrm>
            <a:off x="563941" y="6581002"/>
            <a:ext cx="7994650" cy="276998"/>
          </a:xfrm>
          <a:prstGeom prst="rect">
            <a:avLst/>
          </a:prstGeom>
        </p:spPr>
        <p:txBody>
          <a:bodyPr vert="horz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hu-HU" sz="1200" i="1" dirty="0" smtClean="0">
                <a:latin typeface="Arial" panose="020B0604020202020204" pitchFamily="34" charset="0"/>
              </a:rPr>
              <a:t>Forrás: KSH</a:t>
            </a:r>
            <a:endParaRPr lang="fr-BE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8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chemeClr val="accent2"/>
                </a:solidFill>
              </a:rPr>
              <a:t>A koronavírus hatásai a fiatalokra </a:t>
            </a:r>
            <a:r>
              <a:rPr lang="hu-HU" altLang="hu-HU" sz="1600" dirty="0">
                <a:solidFill>
                  <a:schemeClr val="accent2"/>
                </a:solidFill>
              </a:rPr>
              <a:t>(</a:t>
            </a:r>
            <a:r>
              <a:rPr lang="en-US" sz="1600" dirty="0">
                <a:solidFill>
                  <a:schemeClr val="accent4"/>
                </a:solidFill>
              </a:rPr>
              <a:t>Global Survey on Youth and COVID-19</a:t>
            </a:r>
            <a:r>
              <a:rPr lang="hu-HU" sz="1600" dirty="0">
                <a:solidFill>
                  <a:schemeClr val="accent4"/>
                </a:solidFill>
              </a:rPr>
              <a:t>- ILO )</a:t>
            </a:r>
            <a:endParaRPr lang="hu-HU" altLang="hu-HU" sz="16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730559"/>
              </p:ext>
            </p:extLst>
          </p:nvPr>
        </p:nvGraphicFramePr>
        <p:xfrm>
          <a:off x="683568" y="1484784"/>
          <a:ext cx="7488832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Dia számának hely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90502-4C05-4711-8B01-193427ADB723}" type="slidenum">
              <a:rPr lang="hu-HU" altLang="hu-HU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u-HU" altLang="hu-HU">
              <a:solidFill>
                <a:schemeClr val="bg1"/>
              </a:solidFill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4716016" y="0"/>
            <a:ext cx="330398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i="1" dirty="0"/>
              <a:t>Koronavírus hatása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60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72CD-3DA5-4CC3-8E2F-6D7E758C47D0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graphicFrame>
        <p:nvGraphicFramePr>
          <p:cNvPr id="6" name="Tartalom hely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385618"/>
              </p:ext>
            </p:extLst>
          </p:nvPr>
        </p:nvGraphicFramePr>
        <p:xfrm>
          <a:off x="275781" y="1124744"/>
          <a:ext cx="8859835" cy="54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ím 1"/>
          <p:cNvSpPr txBox="1">
            <a:spLocks/>
          </p:cNvSpPr>
          <p:nvPr/>
        </p:nvSpPr>
        <p:spPr>
          <a:xfrm>
            <a:off x="4716016" y="0"/>
            <a:ext cx="330398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i="1" dirty="0"/>
              <a:t>Koronavírus hatása</a:t>
            </a:r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57200" y="735859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chemeClr val="accent2"/>
                </a:solidFill>
              </a:rPr>
              <a:t>A koronavírus hatásai a fiatalokra </a:t>
            </a:r>
            <a:r>
              <a:rPr lang="hu-HU" altLang="hu-HU" sz="1600" dirty="0">
                <a:solidFill>
                  <a:schemeClr val="accent2"/>
                </a:solidFill>
              </a:rPr>
              <a:t>(</a:t>
            </a:r>
            <a:r>
              <a:rPr lang="en-US" sz="1600" dirty="0">
                <a:solidFill>
                  <a:schemeClr val="accent4"/>
                </a:solidFill>
              </a:rPr>
              <a:t>Global Survey on Youth and COVID-19</a:t>
            </a:r>
            <a:r>
              <a:rPr lang="hu-HU" sz="1600" dirty="0">
                <a:solidFill>
                  <a:schemeClr val="accent4"/>
                </a:solidFill>
              </a:rPr>
              <a:t>- ILO )</a:t>
            </a:r>
            <a:endParaRPr lang="hu-HU" altLang="hu-HU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8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hu-HU" b="1" dirty="0"/>
              <a:t>HÉTFA Kutatóintézet és Elemző Központ</a:t>
            </a:r>
          </a:p>
          <a:p>
            <a:pPr marL="68580" indent="0">
              <a:buNone/>
            </a:pPr>
            <a:r>
              <a:rPr lang="hu-HU" i="1" dirty="0"/>
              <a:t>A használható tudásért</a:t>
            </a:r>
          </a:p>
          <a:p>
            <a:pPr marL="68580" indent="0">
              <a:buNone/>
            </a:pPr>
            <a:r>
              <a:rPr lang="hu-HU" i="1" dirty="0"/>
              <a:t> </a:t>
            </a:r>
            <a:endParaRPr lang="hu-HU" dirty="0"/>
          </a:p>
          <a:p>
            <a:pPr marL="68580" indent="0">
              <a:buNone/>
            </a:pPr>
            <a:r>
              <a:rPr lang="hu-HU" dirty="0"/>
              <a:t>Cím: 1051 Budapest, Október 6. u. 19. IV/2. </a:t>
            </a:r>
          </a:p>
          <a:p>
            <a:pPr marL="68580" indent="0">
              <a:buNone/>
            </a:pPr>
            <a:r>
              <a:rPr lang="hu-HU" dirty="0"/>
              <a:t>Telefon: +36 30 730 6668, Fax: +36 1 700 2257</a:t>
            </a:r>
          </a:p>
          <a:p>
            <a:pPr marL="68580" indent="0">
              <a:buNone/>
            </a:pPr>
            <a:r>
              <a:rPr lang="hu-HU" dirty="0"/>
              <a:t>E-mail: </a:t>
            </a:r>
            <a:r>
              <a:rPr lang="hu-HU" dirty="0" err="1"/>
              <a:t>info</a:t>
            </a:r>
            <a:r>
              <a:rPr lang="hu-HU" dirty="0"/>
              <a:t>@</a:t>
            </a:r>
            <a:r>
              <a:rPr lang="hu-HU" dirty="0" err="1"/>
              <a:t>hetfa.hu</a:t>
            </a:r>
            <a:r>
              <a:rPr lang="hu-HU" dirty="0"/>
              <a:t>, </a:t>
            </a:r>
            <a:r>
              <a:rPr lang="hu-HU" dirty="0" err="1"/>
              <a:t>www.hetfa.hu</a:t>
            </a:r>
            <a:endParaRPr lang="hu-HU" dirty="0"/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72CD-3DA5-4CC3-8E2F-6D7E758C47D0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328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hu-HU" dirty="0"/>
              <a:t>2019 - </a:t>
            </a:r>
            <a:r>
              <a:rPr lang="hu-HU" sz="1800" dirty="0"/>
              <a:t>A tartós munkanélküliek, valamint az 50 év feletti és a fiatal álláskeresők </a:t>
            </a:r>
            <a:r>
              <a:rPr lang="hu-HU" sz="1800" dirty="0" err="1"/>
              <a:t>munkaerőpiaci</a:t>
            </a:r>
            <a:r>
              <a:rPr lang="hu-HU" sz="1800" dirty="0"/>
              <a:t> integrációjának lehetőségei</a:t>
            </a:r>
            <a:endParaRPr lang="hu-HU" sz="1000" dirty="0">
              <a:latin typeface="Calibri"/>
              <a:ea typeface="Calibri"/>
              <a:cs typeface="Calibri"/>
            </a:endParaRPr>
          </a:p>
          <a:p>
            <a:pPr lvl="1">
              <a:lnSpc>
                <a:spcPct val="120000"/>
              </a:lnSpc>
            </a:pPr>
            <a:r>
              <a:rPr lang="hu-HU" dirty="0"/>
              <a:t>Bördős Katalin kutatásvezető</a:t>
            </a:r>
          </a:p>
          <a:p>
            <a:pPr lvl="1">
              <a:lnSpc>
                <a:spcPct val="120000"/>
              </a:lnSpc>
            </a:pPr>
            <a:r>
              <a:rPr lang="hu-HU" dirty="0"/>
              <a:t>Fiatalok tartós munkanélkülisége mögött álló okok</a:t>
            </a:r>
          </a:p>
          <a:p>
            <a:pPr lvl="1">
              <a:lnSpc>
                <a:spcPct val="120000"/>
              </a:lnSpc>
            </a:pPr>
            <a:r>
              <a:rPr lang="hu-HU" dirty="0"/>
              <a:t>Programok és támogatások tapasztalatai</a:t>
            </a:r>
          </a:p>
          <a:p>
            <a:pPr>
              <a:lnSpc>
                <a:spcPct val="120000"/>
              </a:lnSpc>
            </a:pPr>
            <a:endParaRPr lang="hu-HU" dirty="0"/>
          </a:p>
          <a:p>
            <a:pPr>
              <a:lnSpc>
                <a:spcPct val="120000"/>
              </a:lnSpc>
            </a:pPr>
            <a:r>
              <a:rPr lang="hu-HU" dirty="0"/>
              <a:t>2019-2021 </a:t>
            </a:r>
            <a:r>
              <a:rPr lang="en-GB" dirty="0"/>
              <a:t>Individual Placement and Support for NEETs through Education Youth Technology Platform (EYTP) </a:t>
            </a:r>
            <a:endParaRPr lang="hu-HU" dirty="0"/>
          </a:p>
          <a:p>
            <a:pPr lvl="1" indent="-215900">
              <a:lnSpc>
                <a:spcPct val="120000"/>
              </a:lnSpc>
            </a:pPr>
            <a:r>
              <a:rPr lang="en-US" altLang="hu-HU" dirty="0" smtClean="0"/>
              <a:t>EEA </a:t>
            </a:r>
            <a:r>
              <a:rPr lang="en-US" altLang="hu-HU" dirty="0"/>
              <a:t>and Norway Grants Fund for Youth Employment</a:t>
            </a:r>
            <a:r>
              <a:rPr lang="hu-HU" altLang="hu-HU" dirty="0"/>
              <a:t> finanszírozása</a:t>
            </a:r>
            <a:endParaRPr lang="en-US" altLang="hu-HU" dirty="0"/>
          </a:p>
          <a:p>
            <a:pPr lvl="1" indent="-215900">
              <a:lnSpc>
                <a:spcPct val="120000"/>
              </a:lnSpc>
            </a:pPr>
            <a:r>
              <a:rPr lang="en-US" altLang="hu-HU" dirty="0"/>
              <a:t>Public University of </a:t>
            </a:r>
            <a:r>
              <a:rPr lang="en-US" altLang="hu-HU" dirty="0" err="1"/>
              <a:t>Ptuj</a:t>
            </a:r>
            <a:r>
              <a:rPr lang="en-US" altLang="hu-HU" dirty="0"/>
              <a:t> – </a:t>
            </a:r>
            <a:r>
              <a:rPr lang="hu-HU" altLang="hu-HU" dirty="0" smtClean="0"/>
              <a:t>SL</a:t>
            </a:r>
            <a:r>
              <a:rPr lang="en-US" altLang="hu-HU" dirty="0" smtClean="0"/>
              <a:t>, </a:t>
            </a:r>
            <a:r>
              <a:rPr lang="en-US" altLang="hu-HU" dirty="0" err="1"/>
              <a:t>Associata</a:t>
            </a:r>
            <a:r>
              <a:rPr lang="en-US" altLang="hu-HU" dirty="0"/>
              <a:t> EIVA- </a:t>
            </a:r>
            <a:r>
              <a:rPr lang="hu-HU" altLang="hu-HU" dirty="0" smtClean="0"/>
              <a:t>RO</a:t>
            </a:r>
            <a:r>
              <a:rPr lang="en-US" altLang="hu-HU" dirty="0" smtClean="0"/>
              <a:t>, </a:t>
            </a:r>
            <a:r>
              <a:rPr lang="en-US" altLang="hu-HU" dirty="0" err="1"/>
              <a:t>Interregio</a:t>
            </a:r>
            <a:r>
              <a:rPr lang="en-US" altLang="hu-HU" dirty="0"/>
              <a:t> Forum – </a:t>
            </a:r>
            <a:r>
              <a:rPr lang="hu-HU" altLang="hu-HU" dirty="0" smtClean="0"/>
              <a:t>HU</a:t>
            </a:r>
            <a:r>
              <a:rPr lang="en-US" altLang="hu-HU" dirty="0" smtClean="0"/>
              <a:t>, </a:t>
            </a:r>
            <a:r>
              <a:rPr lang="en-US" altLang="hu-HU" dirty="0"/>
              <a:t>Tesla Technologies &amp; Software – </a:t>
            </a:r>
            <a:r>
              <a:rPr lang="hu-HU" altLang="hu-HU" dirty="0" smtClean="0"/>
              <a:t>SP</a:t>
            </a:r>
            <a:r>
              <a:rPr lang="en-US" altLang="hu-HU" dirty="0" smtClean="0"/>
              <a:t>, </a:t>
            </a:r>
            <a:r>
              <a:rPr lang="en-US" altLang="hu-HU" dirty="0" err="1"/>
              <a:t>Fønix</a:t>
            </a:r>
            <a:r>
              <a:rPr lang="en-US" altLang="hu-HU" dirty="0"/>
              <a:t> – </a:t>
            </a:r>
            <a:r>
              <a:rPr lang="hu-HU" altLang="hu-HU" dirty="0" smtClean="0"/>
              <a:t>NO</a:t>
            </a:r>
            <a:endParaRPr lang="hu-HU" altLang="hu-HU" dirty="0"/>
          </a:p>
          <a:p>
            <a:pPr lvl="1" indent="-215900">
              <a:lnSpc>
                <a:spcPct val="120000"/>
              </a:lnSpc>
            </a:pPr>
            <a:r>
              <a:rPr lang="hu-HU" altLang="hu-HU" dirty="0"/>
              <a:t>Módszertani fejlesztés, </a:t>
            </a:r>
            <a:r>
              <a:rPr lang="en-US" altLang="hu-HU" dirty="0"/>
              <a:t>60 coach 3 </a:t>
            </a:r>
            <a:r>
              <a:rPr lang="hu-HU" altLang="hu-HU" dirty="0"/>
              <a:t>országban, online </a:t>
            </a:r>
            <a:r>
              <a:rPr lang="hu-HU" altLang="hu-HU" dirty="0" err="1"/>
              <a:t>learning</a:t>
            </a:r>
            <a:r>
              <a:rPr lang="hu-HU" altLang="hu-HU" dirty="0"/>
              <a:t> platform, 600 fiatal bevonása</a:t>
            </a:r>
          </a:p>
          <a:p>
            <a:pPr>
              <a:lnSpc>
                <a:spcPct val="120000"/>
              </a:lnSpc>
            </a:pPr>
            <a:r>
              <a:rPr lang="hu-HU" sz="1400" dirty="0"/>
              <a:t>Aktuális irodalmak: pl.</a:t>
            </a:r>
          </a:p>
          <a:p>
            <a:pPr lvl="1" indent="-215900">
              <a:lnSpc>
                <a:spcPct val="120000"/>
              </a:lnSpc>
            </a:pPr>
            <a:r>
              <a:rPr lang="en-US" dirty="0"/>
              <a:t>Global Survey on Youth and COVID-19</a:t>
            </a:r>
            <a:r>
              <a:rPr lang="hu-HU" dirty="0"/>
              <a:t> (ILO et </a:t>
            </a:r>
            <a:r>
              <a:rPr lang="hu-HU" dirty="0" err="1"/>
              <a:t>al</a:t>
            </a:r>
            <a:r>
              <a:rPr lang="hu-HU" dirty="0"/>
              <a:t>.)</a:t>
            </a:r>
          </a:p>
          <a:p>
            <a:pPr lvl="1" indent="-215900">
              <a:lnSpc>
                <a:spcPct val="120000"/>
              </a:lnSpc>
            </a:pPr>
            <a:r>
              <a:rPr lang="hu-HU" dirty="0"/>
              <a:t>OECD </a:t>
            </a:r>
            <a:r>
              <a:rPr lang="hu-HU" dirty="0" err="1"/>
              <a:t>Response</a:t>
            </a:r>
            <a:r>
              <a:rPr lang="hu-HU" dirty="0"/>
              <a:t>, </a:t>
            </a:r>
            <a:r>
              <a:rPr lang="hu-HU" dirty="0" err="1"/>
              <a:t>Youth</a:t>
            </a:r>
            <a:r>
              <a:rPr lang="hu-HU" dirty="0"/>
              <a:t> and COVID-19Recovery and </a:t>
            </a:r>
            <a:r>
              <a:rPr lang="hu-HU" dirty="0" err="1"/>
              <a:t>Resilience</a:t>
            </a:r>
            <a:endParaRPr lang="hu-HU" dirty="0"/>
          </a:p>
          <a:p>
            <a:pPr lvl="1" indent="-215900">
              <a:lnSpc>
                <a:spcPct val="120000"/>
              </a:lnSpc>
            </a:pPr>
            <a:r>
              <a:rPr lang="hu-HU" dirty="0" err="1"/>
              <a:t>Abi</a:t>
            </a:r>
            <a:r>
              <a:rPr lang="hu-HU" dirty="0"/>
              <a:t> </a:t>
            </a:r>
            <a:r>
              <a:rPr lang="hu-HU" dirty="0" err="1"/>
              <a:t>Adams-Prassl</a:t>
            </a:r>
            <a:r>
              <a:rPr lang="hu-HU" dirty="0"/>
              <a:t> et </a:t>
            </a:r>
            <a:r>
              <a:rPr lang="hu-HU" dirty="0" err="1"/>
              <a:t>al</a:t>
            </a:r>
            <a:r>
              <a:rPr lang="hu-HU" dirty="0"/>
              <a:t>: </a:t>
            </a:r>
            <a:r>
              <a:rPr lang="en-US" dirty="0"/>
              <a:t>NEQUALITY IN THE IMPACT OF THE CORONAVIRUS SHOCK:</a:t>
            </a:r>
            <a:r>
              <a:rPr lang="hu-HU" dirty="0"/>
              <a:t> </a:t>
            </a:r>
            <a:r>
              <a:rPr lang="en-US" dirty="0"/>
              <a:t>NEW SURVEY EVIDENCE FOR THE UK</a:t>
            </a:r>
            <a:endParaRPr lang="hu-HU" dirty="0"/>
          </a:p>
          <a:p>
            <a:pPr lvl="1" indent="-215900">
              <a:lnSpc>
                <a:spcPct val="120000"/>
              </a:lnSpc>
            </a:pPr>
            <a:r>
              <a:rPr lang="en-US" dirty="0"/>
              <a:t>ILO Monitor: COVID-19 and the world of work. Fourth edition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Előadás címe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72CD-3DA5-4CC3-8E2F-6D7E758C47D0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37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4"/>
                </a:solidFill>
              </a:rPr>
              <a:t>- </a:t>
            </a:r>
            <a:r>
              <a:rPr lang="hu-HU" dirty="0" smtClean="0">
                <a:solidFill>
                  <a:schemeClr val="accent4"/>
                </a:solidFill>
              </a:rPr>
              <a:t>25-54 nincs nagy növekedés</a:t>
            </a:r>
            <a:r>
              <a:rPr lang="hu-HU" dirty="0">
                <a:solidFill>
                  <a:schemeClr val="accent4"/>
                </a:solidFill>
              </a:rPr>
              <a:t/>
            </a:r>
            <a:br>
              <a:rPr lang="hu-HU" dirty="0">
                <a:solidFill>
                  <a:schemeClr val="accent4"/>
                </a:solidFill>
              </a:rPr>
            </a:br>
            <a:r>
              <a:rPr lang="hu-HU" dirty="0" smtClean="0">
                <a:solidFill>
                  <a:schemeClr val="accent4"/>
                </a:solidFill>
              </a:rPr>
              <a:t>- A </a:t>
            </a:r>
            <a:r>
              <a:rPr lang="hu-HU" dirty="0">
                <a:solidFill>
                  <a:schemeClr val="accent4"/>
                </a:solidFill>
              </a:rPr>
              <a:t>fiataloknál jobban nő: </a:t>
            </a:r>
            <a:r>
              <a:rPr lang="hu-HU" dirty="0" smtClean="0">
                <a:solidFill>
                  <a:schemeClr val="accent4"/>
                </a:solidFill>
              </a:rPr>
              <a:t>4,7%p </a:t>
            </a:r>
            <a:r>
              <a:rPr lang="hu-HU" dirty="0">
                <a:solidFill>
                  <a:schemeClr val="accent4"/>
                </a:solidFill>
              </a:rPr>
              <a:t>15-19, </a:t>
            </a:r>
            <a:r>
              <a:rPr lang="hu-HU" dirty="0" smtClean="0">
                <a:solidFill>
                  <a:schemeClr val="accent4"/>
                </a:solidFill>
              </a:rPr>
              <a:t>3,2%p </a:t>
            </a:r>
            <a:r>
              <a:rPr lang="hu-HU" dirty="0" smtClean="0">
                <a:solidFill>
                  <a:schemeClr val="accent4"/>
                </a:solidFill>
              </a:rPr>
              <a:t>20-24, </a:t>
            </a:r>
            <a:endParaRPr lang="hu-HU" dirty="0">
              <a:solidFill>
                <a:schemeClr val="accent4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72CD-3DA5-4CC3-8E2F-6D7E758C47D0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4716016" y="-388"/>
            <a:ext cx="330398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i="1" dirty="0"/>
              <a:t>Munkanélküliségi </a:t>
            </a:r>
            <a:r>
              <a:rPr lang="hu-HU" i="1" dirty="0" smtClean="0"/>
              <a:t>ráta (EU27)</a:t>
            </a:r>
            <a:endParaRPr lang="hu-HU" dirty="0"/>
          </a:p>
        </p:txBody>
      </p:sp>
      <p:sp>
        <p:nvSpPr>
          <p:cNvPr id="8" name="FootonotesShape"/>
          <p:cNvSpPr txBox="1"/>
          <p:nvPr/>
        </p:nvSpPr>
        <p:spPr>
          <a:xfrm>
            <a:off x="585110" y="6250653"/>
            <a:ext cx="7994650" cy="276998"/>
          </a:xfrm>
          <a:prstGeom prst="rect">
            <a:avLst/>
          </a:prstGeom>
        </p:spPr>
        <p:txBody>
          <a:bodyPr vert="horz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hu-HU" sz="1200" i="1" dirty="0">
                <a:latin typeface="Arial" panose="020B0604020202020204" pitchFamily="34" charset="0"/>
              </a:rPr>
              <a:t>Forrás: </a:t>
            </a:r>
            <a:r>
              <a:rPr lang="hu-HU" sz="1200" i="1" dirty="0" err="1">
                <a:latin typeface="Arial" panose="020B0604020202020204" pitchFamily="34" charset="0"/>
              </a:rPr>
              <a:t>Eurostat</a:t>
            </a:r>
            <a:r>
              <a:rPr lang="hu-HU" sz="1200" i="1" dirty="0">
                <a:latin typeface="Arial" panose="020B0604020202020204" pitchFamily="34" charset="0"/>
              </a:rPr>
              <a:t> (LFS)</a:t>
            </a:r>
            <a:endParaRPr lang="fr-BE" sz="1200" dirty="0">
              <a:latin typeface="Arial" panose="020B0604020202020204" pitchFamily="34" charset="0"/>
            </a:endParaRPr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</p:nvPr>
        </p:nvGraphicFramePr>
        <p:xfrm>
          <a:off x="468313" y="1484313"/>
          <a:ext cx="82296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18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>
            <a:extLst>
              <a:ext uri="{FF2B5EF4-FFF2-40B4-BE49-F238E27FC236}">
                <a16:creationId xmlns:a16="http://schemas.microsoft.com/office/drawing/2014/main" xmlns="" id="{3FA1950C-47E1-41CC-9776-24836C10E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2" b="3150"/>
          <a:stretch/>
        </p:blipFill>
        <p:spPr>
          <a:xfrm>
            <a:off x="507365" y="1556792"/>
            <a:ext cx="8046639" cy="4959208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72CD-3DA5-4CC3-8E2F-6D7E758C47D0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xmlns="" id="{D650E152-EF83-480C-8DCE-0DF2D0C6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4"/>
                </a:solidFill>
              </a:rPr>
              <a:t>A foglalkoztatási ráta változása 15-19 évesek</a:t>
            </a:r>
          </a:p>
        </p:txBody>
      </p:sp>
      <p:sp>
        <p:nvSpPr>
          <p:cNvPr id="6" name="FootonotesShape"/>
          <p:cNvSpPr txBox="1"/>
          <p:nvPr/>
        </p:nvSpPr>
        <p:spPr>
          <a:xfrm>
            <a:off x="585110" y="6250653"/>
            <a:ext cx="7994650" cy="276998"/>
          </a:xfrm>
          <a:prstGeom prst="rect">
            <a:avLst/>
          </a:prstGeom>
        </p:spPr>
        <p:txBody>
          <a:bodyPr vert="horz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hu-HU" sz="1200" i="1" dirty="0">
                <a:latin typeface="Arial" panose="020B0604020202020204" pitchFamily="34" charset="0"/>
              </a:rPr>
              <a:t>Forrás: </a:t>
            </a:r>
            <a:r>
              <a:rPr lang="hu-HU" sz="1200" i="1" dirty="0" err="1">
                <a:latin typeface="Arial" panose="020B0604020202020204" pitchFamily="34" charset="0"/>
              </a:rPr>
              <a:t>Eurostat</a:t>
            </a:r>
            <a:r>
              <a:rPr lang="hu-HU" sz="1200" i="1" dirty="0">
                <a:latin typeface="Arial" panose="020B0604020202020204" pitchFamily="34" charset="0"/>
              </a:rPr>
              <a:t> (LFS)</a:t>
            </a:r>
            <a:endParaRPr lang="fr-BE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2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4"/>
                </a:solidFill>
              </a:rPr>
              <a:t>A foglalkoztatási ráta változása 20-24 évesek</a:t>
            </a: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xmlns="" id="{68AD666F-CFBC-4793-8E86-8A4F14427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r="19903" b="7819"/>
          <a:stretch/>
        </p:blipFill>
        <p:spPr>
          <a:xfrm>
            <a:off x="467929" y="1780916"/>
            <a:ext cx="8229601" cy="4723219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Előadás címe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72CD-3DA5-4CC3-8E2F-6D7E758C47D0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6" name="FootonotesShape"/>
          <p:cNvSpPr txBox="1"/>
          <p:nvPr/>
        </p:nvSpPr>
        <p:spPr>
          <a:xfrm>
            <a:off x="585110" y="6250653"/>
            <a:ext cx="7994650" cy="276998"/>
          </a:xfrm>
          <a:prstGeom prst="rect">
            <a:avLst/>
          </a:prstGeom>
        </p:spPr>
        <p:txBody>
          <a:bodyPr vert="horz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hu-HU" sz="1200" i="1" dirty="0">
                <a:latin typeface="Arial" panose="020B0604020202020204" pitchFamily="34" charset="0"/>
              </a:rPr>
              <a:t>Forrás: </a:t>
            </a:r>
            <a:r>
              <a:rPr lang="hu-HU" sz="1200" i="1" dirty="0" err="1">
                <a:latin typeface="Arial" panose="020B0604020202020204" pitchFamily="34" charset="0"/>
              </a:rPr>
              <a:t>Eurostat</a:t>
            </a:r>
            <a:r>
              <a:rPr lang="hu-HU" sz="1200" i="1" dirty="0">
                <a:latin typeface="Arial" panose="020B0604020202020204" pitchFamily="34" charset="0"/>
              </a:rPr>
              <a:t> (LFS)</a:t>
            </a:r>
            <a:endParaRPr lang="fr-BE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8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>
                <a:solidFill>
                  <a:schemeClr val="accent2"/>
                </a:solidFill>
              </a:rPr>
              <a:t>A regisztrált álláskeresők száma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72CD-3DA5-4CC3-8E2F-6D7E758C47D0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716016" y="0"/>
            <a:ext cx="330398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i="1" dirty="0"/>
              <a:t>Magyarország</a:t>
            </a:r>
            <a:endParaRPr lang="hu-HU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978736"/>
              </p:ext>
            </p:extLst>
          </p:nvPr>
        </p:nvGraphicFramePr>
        <p:xfrm>
          <a:off x="477979" y="1490301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ootonotesShape"/>
          <p:cNvSpPr txBox="1"/>
          <p:nvPr/>
        </p:nvSpPr>
        <p:spPr>
          <a:xfrm>
            <a:off x="585110" y="6242829"/>
            <a:ext cx="7994650" cy="276998"/>
          </a:xfrm>
          <a:prstGeom prst="rect">
            <a:avLst/>
          </a:prstGeom>
        </p:spPr>
        <p:txBody>
          <a:bodyPr vert="horz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hu-HU" sz="1200" i="1" dirty="0">
                <a:latin typeface="Arial" panose="020B0604020202020204" pitchFamily="34" charset="0"/>
              </a:rPr>
              <a:t>Forrás: NFSZ 2020.10</a:t>
            </a:r>
            <a:endParaRPr lang="fr-BE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8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5"/>
          </a:xfrm>
        </p:spPr>
        <p:txBody>
          <a:bodyPr/>
          <a:lstStyle/>
          <a:p>
            <a:r>
              <a:rPr lang="hu-HU" dirty="0" smtClean="0"/>
              <a:t>0,9 </a:t>
            </a:r>
            <a:r>
              <a:rPr lang="hu-HU" dirty="0"/>
              <a:t>százalékpontos növekedés 2019-hez képest</a:t>
            </a:r>
          </a:p>
          <a:p>
            <a:r>
              <a:rPr lang="hu-HU" dirty="0"/>
              <a:t>DE </a:t>
            </a:r>
            <a:r>
              <a:rPr lang="hu-HU" dirty="0" smtClean="0"/>
              <a:t>15-24 év</a:t>
            </a:r>
            <a:r>
              <a:rPr lang="hu-HU" dirty="0"/>
              <a:t>: </a:t>
            </a:r>
            <a:r>
              <a:rPr lang="hu-HU" dirty="0" smtClean="0"/>
              <a:t>4,6%p</a:t>
            </a:r>
            <a:r>
              <a:rPr lang="hu-HU" dirty="0"/>
              <a:t>, </a:t>
            </a:r>
            <a:r>
              <a:rPr lang="hu-HU" dirty="0" smtClean="0"/>
              <a:t>(leginkább 15-19 közt nőtt)</a:t>
            </a:r>
            <a:endParaRPr lang="hu-HU" dirty="0"/>
          </a:p>
        </p:txBody>
      </p:sp>
      <p:sp>
        <p:nvSpPr>
          <p:cNvPr id="17413" name="Dia számának helye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9E5D45-2B6E-4846-9629-3C8F3D524BBF}" type="slidenum">
              <a:rPr lang="hu-HU" altLang="hu-HU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 altLang="hu-HU">
              <a:solidFill>
                <a:schemeClr val="bg1"/>
              </a:solidFill>
            </a:endParaRPr>
          </a:p>
        </p:txBody>
      </p:sp>
      <p:sp>
        <p:nvSpPr>
          <p:cNvPr id="11" name="FootonotesShape"/>
          <p:cNvSpPr txBox="1"/>
          <p:nvPr/>
        </p:nvSpPr>
        <p:spPr>
          <a:xfrm>
            <a:off x="585110" y="6250653"/>
            <a:ext cx="7994650" cy="276998"/>
          </a:xfrm>
          <a:prstGeom prst="rect">
            <a:avLst/>
          </a:prstGeom>
        </p:spPr>
        <p:txBody>
          <a:bodyPr vert="horz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hu-HU" sz="1200" i="1" dirty="0">
                <a:latin typeface="Arial" panose="020B0604020202020204" pitchFamily="34" charset="0"/>
              </a:rPr>
              <a:t>Forrás: KSH (LFS)</a:t>
            </a:r>
            <a:endParaRPr lang="fr-BE" sz="1200" dirty="0">
              <a:latin typeface="Arial" panose="020B060402020202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716016" y="0"/>
            <a:ext cx="330398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i="1" dirty="0"/>
              <a:t>Munkanélküliségi ráta</a:t>
            </a:r>
            <a:endParaRPr lang="hu-HU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250697"/>
              </p:ext>
            </p:extLst>
          </p:nvPr>
        </p:nvGraphicFramePr>
        <p:xfrm>
          <a:off x="683568" y="2132856"/>
          <a:ext cx="770485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1216" y="576064"/>
            <a:ext cx="8229600" cy="576064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4"/>
                </a:solidFill>
              </a:rPr>
              <a:t>25 év alatti álláskeresők arányának változása, 2020 május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72CD-3DA5-4CC3-8E2F-6D7E758C47D0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pic>
        <p:nvPicPr>
          <p:cNvPr id="1026" name="Picture 2" descr="C:\Users\user\Dropbox (HÉTFA)\COVID-19\fiatalok\D_U25mnr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480448" cy="52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716016" y="0"/>
            <a:ext cx="330398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i="1" dirty="0"/>
              <a:t>Magyarország</a:t>
            </a:r>
            <a:endParaRPr lang="hu-HU" dirty="0"/>
          </a:p>
        </p:txBody>
      </p:sp>
      <p:sp>
        <p:nvSpPr>
          <p:cNvPr id="8" name="FootonotesShape"/>
          <p:cNvSpPr txBox="1"/>
          <p:nvPr/>
        </p:nvSpPr>
        <p:spPr>
          <a:xfrm>
            <a:off x="585110" y="6242829"/>
            <a:ext cx="7994650" cy="276998"/>
          </a:xfrm>
          <a:prstGeom prst="rect">
            <a:avLst/>
          </a:prstGeom>
        </p:spPr>
        <p:txBody>
          <a:bodyPr vert="horz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hu-HU" sz="1200" i="1" dirty="0">
                <a:latin typeface="Arial" panose="020B0604020202020204" pitchFamily="34" charset="0"/>
              </a:rPr>
              <a:t>Forrás: NFSZ </a:t>
            </a:r>
            <a:r>
              <a:rPr lang="hu-HU" sz="1200" i="1" dirty="0" smtClean="0">
                <a:latin typeface="Arial" panose="020B0604020202020204" pitchFamily="34" charset="0"/>
              </a:rPr>
              <a:t>2020.06</a:t>
            </a:r>
            <a:endParaRPr lang="fr-BE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3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1216" y="576064"/>
            <a:ext cx="8229600" cy="576064"/>
          </a:xfrm>
        </p:spPr>
        <p:txBody>
          <a:bodyPr/>
          <a:lstStyle/>
          <a:p>
            <a:r>
              <a:rPr lang="hu-HU" dirty="0">
                <a:solidFill>
                  <a:schemeClr val="accent4"/>
                </a:solidFill>
              </a:rPr>
              <a:t>2020. szeptember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xmlns="" id="{37B8FE20-06F4-431A-991C-DABE823BF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t="7649" r="16372" b="6883"/>
          <a:stretch/>
        </p:blipFill>
        <p:spPr>
          <a:xfrm>
            <a:off x="467544" y="1124744"/>
            <a:ext cx="8097300" cy="5149816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E72CD-3DA5-4CC3-8E2F-6D7E758C47D0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716016" y="0"/>
            <a:ext cx="330398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i="1" dirty="0"/>
              <a:t>Magyarország</a:t>
            </a:r>
            <a:endParaRPr lang="hu-HU" dirty="0"/>
          </a:p>
        </p:txBody>
      </p:sp>
      <p:sp>
        <p:nvSpPr>
          <p:cNvPr id="6" name="FootonotesShape"/>
          <p:cNvSpPr txBox="1"/>
          <p:nvPr/>
        </p:nvSpPr>
        <p:spPr>
          <a:xfrm>
            <a:off x="585110" y="6242829"/>
            <a:ext cx="7994650" cy="276998"/>
          </a:xfrm>
          <a:prstGeom prst="rect">
            <a:avLst/>
          </a:prstGeom>
        </p:spPr>
        <p:txBody>
          <a:bodyPr vert="horz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hu-HU" sz="1200" i="1" dirty="0">
                <a:latin typeface="Arial" panose="020B0604020202020204" pitchFamily="34" charset="0"/>
              </a:rPr>
              <a:t>Forrás: NFSZ 2020.10</a:t>
            </a:r>
            <a:endParaRPr lang="fr-BE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80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Hétfa sablon 07</Template>
  <TotalTime>1629</TotalTime>
  <Words>535</Words>
  <Application>Microsoft Office PowerPoint</Application>
  <PresentationFormat>Diavetítés a képernyőre (4:3 oldalarány)</PresentationFormat>
  <Paragraphs>131</Paragraphs>
  <Slides>13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Austin</vt:lpstr>
      <vt:lpstr>Fiatalok a koronavírus árnyékában</vt:lpstr>
      <vt:lpstr>PowerPoint bemutató</vt:lpstr>
      <vt:lpstr>- 25-54 nincs nagy növekedés - A fiataloknál jobban nő: 4,7%p 15-19, 3,2%p 20-24, </vt:lpstr>
      <vt:lpstr>A foglalkoztatási ráta változása 15-19 évesek</vt:lpstr>
      <vt:lpstr>A foglalkoztatási ráta változása 20-24 évesek</vt:lpstr>
      <vt:lpstr>A regisztrált álláskeresők száma</vt:lpstr>
      <vt:lpstr>PowerPoint bemutató</vt:lpstr>
      <vt:lpstr>25 év alatti álláskeresők arányának változása, 2020 május</vt:lpstr>
      <vt:lpstr>2020. szeptember</vt:lpstr>
      <vt:lpstr>PowerPoint bemutató</vt:lpstr>
      <vt:lpstr>A koronavírus hatásai a fiatalokra (Global Survey on Youth and COVID-19- ILO )</vt:lpstr>
      <vt:lpstr>A koronavírus hatásai a fiatalokra (Global Survey on Youth and COVID-19- ILO )</vt:lpstr>
      <vt:lpstr>Köszönöm a figyelmet!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HÉTFA</dc:creator>
  <cp:lastModifiedBy>Koltai Luca</cp:lastModifiedBy>
  <cp:revision>84</cp:revision>
  <dcterms:created xsi:type="dcterms:W3CDTF">2016-09-01T19:54:47Z</dcterms:created>
  <dcterms:modified xsi:type="dcterms:W3CDTF">2021-01-11T13:50:59Z</dcterms:modified>
</cp:coreProperties>
</file>